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E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0000">
    <p:wheel spokes="8"/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0000">
    <p:wheel spokes="8"/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50A1A4A-EF18-4725-805B-311C543BAA10}" type="datetimeFigureOut">
              <a:rPr lang="es-ES" smtClean="0"/>
              <a:pPr/>
              <a:t>12/09/2014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6EE3DAC-15A1-4934-B463-3FD06B56B4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10000">
    <p:wheel spokes="8"/>
    <p:sndAc>
      <p:stSnd>
        <p:snd r:embed="rId13" name="chimes.wav" builtIn="1"/>
      </p:stSnd>
    </p:sndAc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609864"/>
          </a:xfrm>
        </p:spPr>
        <p:txBody>
          <a:bodyPr>
            <a:normAutofit/>
          </a:bodyPr>
          <a:lstStyle/>
          <a:p>
            <a:r>
              <a:rPr lang="es-ES" sz="3600" dirty="0" smtClean="0">
                <a:latin typeface="Rockwell" pitchFamily="18" charset="0"/>
              </a:rPr>
              <a:t>Unidos Promoviendo calidad en nuestro centro educativo</a:t>
            </a:r>
            <a:endParaRPr lang="es-ES" sz="3600" dirty="0">
              <a:latin typeface="Rockwell" pitchFamily="18" charset="0"/>
            </a:endParaRPr>
          </a:p>
        </p:txBody>
      </p:sp>
      <p:pic>
        <p:nvPicPr>
          <p:cNvPr id="4" name="3 Imagen" descr="Copia  de fotolo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428604"/>
            <a:ext cx="1285884" cy="1736858"/>
          </a:xfrm>
          <a:prstGeom prst="rect">
            <a:avLst/>
          </a:prstGeom>
        </p:spPr>
      </p:pic>
      <p:pic>
        <p:nvPicPr>
          <p:cNvPr id="5" name="4 Imagen" descr="mi_centro_educativ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212" y="714356"/>
            <a:ext cx="3067611" cy="1300028"/>
          </a:xfrm>
          <a:prstGeom prst="rect">
            <a:avLst/>
          </a:prstGeom>
        </p:spPr>
      </p:pic>
    </p:spTree>
  </p:cSld>
  <p:clrMapOvr>
    <a:masterClrMapping/>
  </p:clrMapOvr>
  <p:transition spd="slow" advTm="15000"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7030A0"/>
                </a:solidFill>
              </a:rPr>
              <a:t>Trabajando juntos para mejorar la educación</a:t>
            </a:r>
            <a:endParaRPr lang="es-ES" dirty="0">
              <a:solidFill>
                <a:srgbClr val="7030A0"/>
              </a:solidFill>
            </a:endParaRPr>
          </a:p>
        </p:txBody>
      </p:sp>
      <p:pic>
        <p:nvPicPr>
          <p:cNvPr id="4" name="3 Marcador de contenido" descr="equipo.gif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5286380" y="4000504"/>
            <a:ext cx="3429000" cy="2000250"/>
          </a:xfrm>
        </p:spPr>
      </p:pic>
      <p:sp>
        <p:nvSpPr>
          <p:cNvPr id="16" name="15 CuadroTexto"/>
          <p:cNvSpPr txBox="1"/>
          <p:nvPr/>
        </p:nvSpPr>
        <p:spPr>
          <a:xfrm>
            <a:off x="357158" y="1500174"/>
            <a:ext cx="835824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b="1" dirty="0" smtClean="0"/>
              <a:t>Promueve la formación y el desarrollo profesional del profesorado.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b="1" dirty="0" smtClean="0"/>
              <a:t>Mejora la enseñanza y la coordinación de los aprendizajes.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b="1" dirty="0" smtClean="0"/>
              <a:t>Mejora la autoestima y las relaciones personales y sociales.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b="1" dirty="0" smtClean="0"/>
              <a:t>Apoya la transformación social y el cambio de valores.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b="1" dirty="0" smtClean="0"/>
              <a:t>Ofrece apoyo moral al profesorado.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b="1" dirty="0" smtClean="0"/>
              <a:t>Facilita la innovación y el cambio.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b="1" dirty="0" smtClean="0"/>
              <a:t>Reduce el exceso de trabajo.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b="1" dirty="0" smtClean="0"/>
              <a:t>Fomenta el trabajo participativo.</a:t>
            </a:r>
          </a:p>
          <a:p>
            <a:endParaRPr lang="es-ES" b="1" dirty="0" smtClean="0"/>
          </a:p>
          <a:p>
            <a:endParaRPr lang="es-ES" b="1" dirty="0" smtClean="0"/>
          </a:p>
          <a:p>
            <a:endParaRPr lang="es-ES" b="1" dirty="0" smtClean="0"/>
          </a:p>
          <a:p>
            <a:endParaRPr lang="es-ES" b="1" dirty="0" smtClean="0"/>
          </a:p>
          <a:p>
            <a:endParaRPr lang="es-ES" b="1" dirty="0" smtClean="0"/>
          </a:p>
          <a:p>
            <a:endParaRPr lang="es-ES" b="1" dirty="0" smtClean="0"/>
          </a:p>
          <a:p>
            <a:endParaRPr lang="es-ES" dirty="0"/>
          </a:p>
        </p:txBody>
      </p:sp>
    </p:spTree>
  </p:cSld>
  <p:clrMapOvr>
    <a:masterClrMapping/>
  </p:clrMapOvr>
  <p:transition spd="slow" advTm="10000"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181088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solidFill>
                  <a:srgbClr val="7030A0"/>
                </a:solidFill>
              </a:rPr>
              <a:t>ORGANIZANDO  NUESTRA</a:t>
            </a:r>
            <a:br>
              <a:rPr lang="es-ES" sz="3200" b="1" dirty="0" smtClean="0">
                <a:solidFill>
                  <a:srgbClr val="7030A0"/>
                </a:solidFill>
              </a:rPr>
            </a:br>
            <a:r>
              <a:rPr lang="es-ES" sz="3200" b="1" dirty="0" smtClean="0">
                <a:solidFill>
                  <a:srgbClr val="7030A0"/>
                </a:solidFill>
              </a:rPr>
              <a:t> LABOR  PARTICIPATIVA</a:t>
            </a:r>
            <a:endParaRPr lang="es-ES" sz="3200" b="1" dirty="0">
              <a:solidFill>
                <a:srgbClr val="7030A0"/>
              </a:solidFill>
            </a:endParaRPr>
          </a:p>
        </p:txBody>
      </p:sp>
      <p:pic>
        <p:nvPicPr>
          <p:cNvPr id="6" name="5 Imagen" descr="proyecto participativ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2786058"/>
            <a:ext cx="2589515" cy="1909767"/>
          </a:xfrm>
          <a:prstGeom prst="rect">
            <a:avLst/>
          </a:prstGeom>
        </p:spPr>
      </p:pic>
      <p:pic>
        <p:nvPicPr>
          <p:cNvPr id="8" name="7 Imagen" descr="particip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500306"/>
            <a:ext cx="2714644" cy="2534810"/>
          </a:xfrm>
          <a:prstGeom prst="rect">
            <a:avLst/>
          </a:prstGeom>
        </p:spPr>
      </p:pic>
      <p:pic>
        <p:nvPicPr>
          <p:cNvPr id="9" name="8 Imagen" descr="pm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60" y="2571744"/>
            <a:ext cx="2944157" cy="2306257"/>
          </a:xfrm>
          <a:prstGeom prst="rect">
            <a:avLst/>
          </a:prstGeom>
        </p:spPr>
      </p:pic>
      <p:sp>
        <p:nvSpPr>
          <p:cNvPr id="10" name="9 Bisel"/>
          <p:cNvSpPr/>
          <p:nvPr/>
        </p:nvSpPr>
        <p:spPr>
          <a:xfrm>
            <a:off x="285720" y="5143512"/>
            <a:ext cx="2786082" cy="100013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solidFill>
                  <a:srgbClr val="7030A0"/>
                </a:solidFill>
              </a:rPr>
              <a:t>PEI</a:t>
            </a:r>
            <a:endParaRPr lang="es-ES" sz="3200" b="1" dirty="0">
              <a:solidFill>
                <a:srgbClr val="7030A0"/>
              </a:solidFill>
            </a:endParaRPr>
          </a:p>
        </p:txBody>
      </p:sp>
      <p:sp>
        <p:nvSpPr>
          <p:cNvPr id="14" name="13 Bisel"/>
          <p:cNvSpPr/>
          <p:nvPr/>
        </p:nvSpPr>
        <p:spPr>
          <a:xfrm>
            <a:off x="3214678" y="5143512"/>
            <a:ext cx="2786082" cy="100013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7030A0"/>
                </a:solidFill>
              </a:rPr>
              <a:t>Proyecto de investigación</a:t>
            </a:r>
            <a:endParaRPr lang="es-ES" sz="2400" b="1" dirty="0">
              <a:solidFill>
                <a:srgbClr val="7030A0"/>
              </a:solidFill>
            </a:endParaRPr>
          </a:p>
        </p:txBody>
      </p:sp>
      <p:sp>
        <p:nvSpPr>
          <p:cNvPr id="17" name="16 Bisel"/>
          <p:cNvSpPr/>
          <p:nvPr/>
        </p:nvSpPr>
        <p:spPr>
          <a:xfrm>
            <a:off x="6143636" y="5143512"/>
            <a:ext cx="2786082" cy="100013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rgbClr val="7030A0"/>
                </a:solidFill>
              </a:rPr>
              <a:t>ESTRATEGIAS INNOVADORAS</a:t>
            </a:r>
            <a:endParaRPr lang="es-ES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Tm="10000"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01752" y="142852"/>
            <a:ext cx="8534400" cy="1428760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>
                <a:solidFill>
                  <a:srgbClr val="7030A0"/>
                </a:solidFill>
              </a:rPr>
              <a:t>La importancia del Proyecto Educativo Institucional (P.E.I).</a:t>
            </a:r>
            <a:br>
              <a:rPr lang="es-ES" b="1" dirty="0" smtClean="0">
                <a:solidFill>
                  <a:srgbClr val="7030A0"/>
                </a:solidFill>
              </a:rPr>
            </a:br>
            <a:endParaRPr lang="es-ES" b="1" dirty="0">
              <a:solidFill>
                <a:srgbClr val="7030A0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14282" y="1214422"/>
            <a:ext cx="4214842" cy="500066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None/>
            </a:pPr>
            <a:r>
              <a:rPr lang="es-ES" sz="5600" b="1" dirty="0" smtClean="0">
                <a:latin typeface="Arial" pitchFamily="34" charset="0"/>
                <a:cs typeface="Arial" pitchFamily="34" charset="0"/>
              </a:rPr>
              <a:t>El PEI es un instrumento que: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Sintetiza una propuesta de acción , explicitando principios, identidad, convicciones y la estructura organizativa que dará a sí misma. 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Explica los cursos de acción a seguir para alcanzar los objetivos que se persiguen.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Resume las convicciones ideológicas de la 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None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institución.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Se elabora y se aplica de manera participativa y democrática.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Nace del consenso y de la confluencia de intereses diversos.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Asume un carácter prospectivo.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Es singular y propio de cada escuela.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Establece el patrón de referencia para la evaluación de la acción educativa que se desarrolla en la escuela.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Es el marco de referencia para el diseño y el desarrollo del currículum y de los sucesivos proyectos específicos que se propongan.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5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Su elaboración y desarrollo debe estar centrado en las necesidades de los alumnos.</a:t>
            </a:r>
          </a:p>
          <a:p>
            <a:pPr>
              <a:buBlip>
                <a:blip r:embed="rId3"/>
              </a:buBlip>
            </a:pP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643438" y="1285860"/>
            <a:ext cx="4195762" cy="476746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s-ES" sz="1400" b="1" dirty="0" smtClean="0"/>
              <a:t>Son cuatro los componentes de un Proyecto </a:t>
            </a:r>
            <a:endParaRPr lang="es-ES" sz="1400" dirty="0" smtClean="0"/>
          </a:p>
          <a:p>
            <a:pPr>
              <a:spcBef>
                <a:spcPts val="0"/>
              </a:spcBef>
              <a:buNone/>
            </a:pPr>
            <a:r>
              <a:rPr lang="es-ES" sz="1400" b="1" dirty="0" smtClean="0"/>
              <a:t>Educativo Institucional:</a:t>
            </a:r>
            <a:endParaRPr lang="es-ES" sz="1400" dirty="0" smtClean="0"/>
          </a:p>
          <a:p>
            <a:pPr lvl="0"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PE" sz="1400" b="1" dirty="0" smtClean="0">
                <a:solidFill>
                  <a:srgbClr val="7030A0"/>
                </a:solidFill>
              </a:rPr>
              <a:t>Componente de fundamentación</a:t>
            </a:r>
            <a:r>
              <a:rPr lang="es-PE" sz="1400" dirty="0" smtClean="0">
                <a:solidFill>
                  <a:srgbClr val="7030A0"/>
                </a:solidFill>
              </a:rPr>
              <a:t>: el PEI da respuesta a preguntas como: ¿cuál es el concepto de educación que seguirá la Institución  Educativa?, ¿qué modelo educativo (constructivista, personalizado, etc.) </a:t>
            </a:r>
            <a:r>
              <a:rPr lang="es-PE" sz="1400" dirty="0" smtClean="0">
                <a:solidFill>
                  <a:srgbClr val="7030A0"/>
                </a:solidFill>
              </a:rPr>
              <a:t>desarrollará?</a:t>
            </a:r>
            <a:endParaRPr lang="es-ES" sz="1400" dirty="0" smtClean="0">
              <a:solidFill>
                <a:srgbClr val="7030A0"/>
              </a:solidFill>
            </a:endParaRPr>
          </a:p>
          <a:p>
            <a:pPr lvl="0"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PE" sz="1400" b="1" dirty="0" smtClean="0">
                <a:solidFill>
                  <a:srgbClr val="7030A0"/>
                </a:solidFill>
              </a:rPr>
              <a:t>Componente administrativo:</a:t>
            </a:r>
            <a:r>
              <a:rPr lang="es-PE" sz="1400" dirty="0" smtClean="0">
                <a:solidFill>
                  <a:srgbClr val="7030A0"/>
                </a:solidFill>
              </a:rPr>
              <a:t> aquí se define el personal necesario para llevar a cabo los objetivos del PEI. </a:t>
            </a:r>
            <a:r>
              <a:rPr lang="es-PE" sz="1400" dirty="0" smtClean="0">
                <a:solidFill>
                  <a:srgbClr val="7030A0"/>
                </a:solidFill>
              </a:rPr>
              <a:t>Plana </a:t>
            </a:r>
            <a:r>
              <a:rPr lang="es-PE" sz="1400" dirty="0" smtClean="0">
                <a:solidFill>
                  <a:srgbClr val="7030A0"/>
                </a:solidFill>
              </a:rPr>
              <a:t>docente, administrativa, directiva, y  además, las necesidades de infraestructura. </a:t>
            </a:r>
            <a:endParaRPr lang="es-ES" sz="1400" dirty="0" smtClean="0">
              <a:solidFill>
                <a:srgbClr val="7030A0"/>
              </a:solidFill>
            </a:endParaRPr>
          </a:p>
          <a:p>
            <a:pPr lvl="0"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PE" sz="1400" b="1" dirty="0" smtClean="0">
                <a:solidFill>
                  <a:srgbClr val="7030A0"/>
                </a:solidFill>
              </a:rPr>
              <a:t>Componente pedagógico y curricular</a:t>
            </a:r>
            <a:r>
              <a:rPr lang="es-PE" sz="1400" dirty="0" smtClean="0">
                <a:solidFill>
                  <a:srgbClr val="7030A0"/>
                </a:solidFill>
              </a:rPr>
              <a:t>: se define el enfoque pedagógico de la Institución, sus metodologías, plan de estudios, atención a </a:t>
            </a:r>
            <a:endParaRPr lang="es-ES" sz="1400" dirty="0" smtClean="0">
              <a:solidFill>
                <a:srgbClr val="7030A0"/>
              </a:solidFill>
            </a:endParaRPr>
          </a:p>
          <a:p>
            <a:pPr>
              <a:spcBef>
                <a:spcPts val="0"/>
              </a:spcBef>
              <a:buClr>
                <a:srgbClr val="7030A0"/>
              </a:buClr>
              <a:buNone/>
            </a:pPr>
            <a:r>
              <a:rPr lang="es-PE" sz="1400" dirty="0" smtClean="0">
                <a:solidFill>
                  <a:srgbClr val="7030A0"/>
                </a:solidFill>
              </a:rPr>
              <a:t>       poblaciones, entre otros. </a:t>
            </a:r>
            <a:endParaRPr lang="es-ES" sz="1400" dirty="0" smtClean="0">
              <a:solidFill>
                <a:srgbClr val="7030A0"/>
              </a:solidFill>
            </a:endParaRPr>
          </a:p>
          <a:p>
            <a:pPr lvl="0"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s-PE" sz="1400" b="1" dirty="0" smtClean="0">
                <a:solidFill>
                  <a:srgbClr val="7030A0"/>
                </a:solidFill>
              </a:rPr>
              <a:t>Componente comunitario</a:t>
            </a:r>
            <a:r>
              <a:rPr lang="es-PE" sz="1400" dirty="0" smtClean="0">
                <a:solidFill>
                  <a:srgbClr val="7030A0"/>
                </a:solidFill>
              </a:rPr>
              <a:t>: se refiere a la relación de la IE con el entorno. La IE se planteará proyectos que abarquen a la comunidad en la cual se desarrolla, como proyectos ambientales, educativos, sociales, que involucren a la comunidad externa. </a:t>
            </a:r>
            <a:endParaRPr lang="es-ES" sz="14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es-ES" sz="1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Tm="10000">
    <p:wheel spokes="8"/>
    <p:sndAc>
      <p:stSnd>
        <p:snd r:embed="rId2" name="chimes.wav" builtIn="1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1085840"/>
          </a:xfrm>
        </p:spPr>
        <p:txBody>
          <a:bodyPr/>
          <a:lstStyle/>
          <a:p>
            <a:pPr algn="ctr"/>
            <a:r>
              <a:rPr lang="es-ES" dirty="0" smtClean="0"/>
              <a:t>PMC</a:t>
            </a:r>
            <a:br>
              <a:rPr lang="es-ES" dirty="0" smtClean="0"/>
            </a:br>
            <a:r>
              <a:rPr lang="es-ES" dirty="0" smtClean="0"/>
              <a:t>MI CENTRO EDUCATIVO </a:t>
            </a:r>
            <a:endParaRPr lang="es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2"/>
          </p:nvPr>
        </p:nvSpPr>
        <p:spPr>
          <a:xfrm>
            <a:off x="381000" y="2571745"/>
            <a:ext cx="2362200" cy="1500198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s-ES" sz="2000" b="1" dirty="0" smtClean="0">
                <a:solidFill>
                  <a:srgbClr val="7030A0"/>
                </a:solidFill>
              </a:rPr>
              <a:t>PROYECTO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s-ES" sz="2000" b="1" dirty="0" smtClean="0">
                <a:solidFill>
                  <a:srgbClr val="7030A0"/>
                </a:solidFill>
              </a:rPr>
              <a:t>DE </a:t>
            </a:r>
            <a:r>
              <a:rPr lang="es-ES" sz="1800" b="1" dirty="0" smtClean="0">
                <a:solidFill>
                  <a:srgbClr val="7030A0"/>
                </a:solidFill>
              </a:rPr>
              <a:t>INVESTIGACIÓN</a:t>
            </a:r>
            <a:endParaRPr lang="es-ES" sz="2800" b="1" dirty="0" smtClean="0">
              <a:solidFill>
                <a:srgbClr val="7030A0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s-ES" sz="2000" b="1" dirty="0" smtClean="0">
                <a:solidFill>
                  <a:srgbClr val="7030A0"/>
                </a:solidFill>
              </a:rPr>
              <a:t>CUALITATIVA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pic>
        <p:nvPicPr>
          <p:cNvPr id="8" name="7 Marcador de contenido" descr="cualitativa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357158" y="4286256"/>
            <a:ext cx="2428892" cy="1615213"/>
          </a:xfrm>
        </p:spPr>
      </p:pic>
      <p:sp>
        <p:nvSpPr>
          <p:cNvPr id="9" name="8 Rectángulo"/>
          <p:cNvSpPr/>
          <p:nvPr/>
        </p:nvSpPr>
        <p:spPr>
          <a:xfrm>
            <a:off x="2928926" y="500042"/>
            <a:ext cx="60007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latin typeface="Arial" pitchFamily="34" charset="0"/>
                <a:cs typeface="Arial" pitchFamily="34" charset="0"/>
              </a:rPr>
              <a:t>Características de la metodología cualitativa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La investigación cualitativa es inductiva.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Tiene perspectiva holística, considera el fenómeno como  un 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todo.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Se trata de estudios en pequeña escala que solo se 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representan a sí mismos.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Hace énfasis en la validez de investigaciones a través de la 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proximidad a la realidad empírica que brinda esta </a:t>
            </a: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metodología</a:t>
            </a:r>
            <a:endParaRPr lang="es-ES" sz="16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No suele probar teorías o hipótesis. Es, principalmente, un 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método de generar teorías e hipótesis.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No tiene reglas de procedimiento. El método de recogida de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datos no se especifica previamente. Las variables no quedan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definidas operativamente, ni suelen ser susceptibles de 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medición.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La base está en la intuición. La investigación es de naturaleza 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flexible, evolucionaría y recursiva.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En general no permite un análisis estadístico.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Se pueden incorporar hallazgos que no se habían previsto.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Los investigadores cualitativos participan en la investigación a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través de la interacción con los sujetos que estudian, es el 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instrumento de medida.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Analizan y comprenden a los sujetos y fenómenos desde la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perspectiva de los dos últimos; debe eliminar o apartar sus </a:t>
            </a:r>
          </a:p>
          <a:p>
            <a:r>
              <a:rPr lang="es-ES" sz="1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prejuicios y creencias.</a:t>
            </a:r>
            <a:endParaRPr lang="es-ES" sz="16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Tm="10000">
    <p:wheel spokes="8"/>
    <p:sndAc>
      <p:stSnd>
        <p:snd r:embed="rId2" name="chimes.wav" builtIn="1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1157278"/>
          </a:xfrm>
        </p:spPr>
        <p:txBody>
          <a:bodyPr/>
          <a:lstStyle/>
          <a:p>
            <a:pPr algn="ctr"/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PMC</a:t>
            </a:r>
            <a:br>
              <a:rPr lang="es-ES" sz="2400" dirty="0" smtClean="0"/>
            </a:br>
            <a:r>
              <a:rPr lang="es-ES" sz="2400" dirty="0" smtClean="0"/>
              <a:t>MI CENTRO EDUCATIVO</a:t>
            </a:r>
            <a:endParaRPr lang="es-ES" sz="24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2500306"/>
            <a:ext cx="2362200" cy="1000131"/>
          </a:xfrm>
        </p:spPr>
        <p:txBody>
          <a:bodyPr>
            <a:noAutofit/>
          </a:bodyPr>
          <a:lstStyle/>
          <a:p>
            <a:pPr algn="ctr"/>
            <a:r>
              <a:rPr lang="es-ES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Estrategias Innovadoras</a:t>
            </a:r>
            <a:br>
              <a:rPr lang="es-ES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endParaRPr lang="es-ES" sz="28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untitled.bmp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l="13127" t="7542" r="15444" b="11646"/>
          <a:stretch>
            <a:fillRect/>
          </a:stretch>
        </p:blipFill>
        <p:spPr>
          <a:xfrm>
            <a:off x="214282" y="4000504"/>
            <a:ext cx="2643206" cy="1428760"/>
          </a:xfrm>
        </p:spPr>
      </p:pic>
      <p:sp>
        <p:nvSpPr>
          <p:cNvPr id="6" name="5 Rectángulo"/>
          <p:cNvSpPr/>
          <p:nvPr/>
        </p:nvSpPr>
        <p:spPr>
          <a:xfrm>
            <a:off x="3000364" y="2500306"/>
            <a:ext cx="578647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OBJETIVOS                              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Facilitar la adecuada identificación y comprensión  </a:t>
            </a:r>
          </a:p>
          <a:p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por parte de los alumnos de las competencias de </a:t>
            </a:r>
          </a:p>
          <a:p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cada asignatura.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Desarrollar mecanismos de adquisición y evaluación  </a:t>
            </a:r>
          </a:p>
          <a:p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de competencias eficientes y contextualizados.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Incentivar una perspectiva crítica y creativa.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Fomentar la participación activa del alumno.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Fortalecer la autonomía y el componente auto- </a:t>
            </a:r>
          </a:p>
          <a:p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organizativo del alumno.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Estimular el trabajo en equipo y el aprendizaje </a:t>
            </a:r>
          </a:p>
          <a:p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colaborativo.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Alcanzar un diseño flexible para su aplicación en  </a:t>
            </a:r>
          </a:p>
          <a:p>
            <a:r>
              <a:rPr lang="es-E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asignaturas de naturaleza muy diversa.</a:t>
            </a:r>
            <a:endParaRPr lang="es-ES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928926" y="751344"/>
            <a:ext cx="6000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solidFill>
                  <a:srgbClr val="7030A0"/>
                </a:solidFill>
              </a:rPr>
              <a:t>“Al </a:t>
            </a:r>
            <a:r>
              <a:rPr lang="es-ES" dirty="0" smtClean="0">
                <a:solidFill>
                  <a:srgbClr val="7030A0"/>
                </a:solidFill>
              </a:rPr>
              <a:t>planificar el uso de estrategias innovadoras nos aproximamos hacia la obtención de finalidades previstas, a través de actividades concretas, activas y graduales, con el soporte de materiales facilitadores, así como el espacio y el tiempo más adecuado para cada estrategia de </a:t>
            </a:r>
            <a:r>
              <a:rPr lang="es-ES" dirty="0" smtClean="0">
                <a:solidFill>
                  <a:srgbClr val="7030A0"/>
                </a:solidFill>
              </a:rPr>
              <a:t>intervención”. </a:t>
            </a:r>
            <a:r>
              <a:rPr lang="es-ES" dirty="0" err="1" smtClean="0">
                <a:solidFill>
                  <a:srgbClr val="7030A0"/>
                </a:solidFill>
              </a:rPr>
              <a:t>Rajadell</a:t>
            </a:r>
            <a:r>
              <a:rPr lang="es-ES" dirty="0" smtClean="0">
                <a:solidFill>
                  <a:srgbClr val="7030A0"/>
                </a:solidFill>
              </a:rPr>
              <a:t> </a:t>
            </a:r>
            <a:r>
              <a:rPr lang="es-ES" dirty="0" err="1" smtClean="0">
                <a:solidFill>
                  <a:srgbClr val="7030A0"/>
                </a:solidFill>
              </a:rPr>
              <a:t>Puiggros</a:t>
            </a:r>
            <a:r>
              <a:rPr lang="es-ES" dirty="0" smtClean="0">
                <a:solidFill>
                  <a:srgbClr val="7030A0"/>
                </a:solidFill>
              </a:rPr>
              <a:t>, N. (2001)</a:t>
            </a:r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 spd="slow" advTm="10000">
    <p:wheel spokes="8"/>
    <p:sndAc>
      <p:stSnd>
        <p:snd r:embed="rId2" name="chimes.wav" builtIn="1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42844" y="2214554"/>
            <a:ext cx="2857520" cy="1928826"/>
          </a:xfrm>
        </p:spPr>
        <p:txBody>
          <a:bodyPr>
            <a:normAutofit/>
          </a:bodyPr>
          <a:lstStyle/>
          <a:p>
            <a:pPr>
              <a:buClr>
                <a:srgbClr val="7030A0"/>
              </a:buClr>
              <a:buFont typeface="Wingdings" pitchFamily="2" charset="2"/>
              <a:buChar char="Ø"/>
            </a:pPr>
            <a:r>
              <a:rPr lang="es-ES" sz="1400" b="1" u="sng" dirty="0" smtClean="0">
                <a:solidFill>
                  <a:srgbClr val="7030A0"/>
                </a:solidFill>
                <a:latin typeface="Comic Sans MS" pitchFamily="66" charset="0"/>
              </a:rPr>
              <a:t>TRES TEMAS A TRABAJAR</a:t>
            </a:r>
            <a:r>
              <a:rPr lang="es-ES" sz="1400" b="1" dirty="0" smtClean="0">
                <a:solidFill>
                  <a:srgbClr val="7030A0"/>
                </a:solidFill>
                <a:latin typeface="Comic Sans MS" pitchFamily="66" charset="0"/>
              </a:rPr>
              <a:t>:</a:t>
            </a:r>
          </a:p>
          <a:p>
            <a:pPr>
              <a:buClr>
                <a:srgbClr val="7030A0"/>
              </a:buClr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7030A0"/>
                </a:solidFill>
                <a:latin typeface="Comic Sans MS" pitchFamily="66" charset="0"/>
              </a:rPr>
              <a:t> PEI Participativo.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7030A0"/>
                </a:solidFill>
                <a:latin typeface="Comic Sans MS" pitchFamily="66" charset="0"/>
              </a:rPr>
              <a:t> Proyecto de investigación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7030A0"/>
              </a:buClr>
            </a:pPr>
            <a:r>
              <a:rPr lang="es-ES" b="1" dirty="0" smtClean="0">
                <a:solidFill>
                  <a:srgbClr val="7030A0"/>
                </a:solidFill>
                <a:latin typeface="Comic Sans MS" pitchFamily="66" charset="0"/>
              </a:rPr>
              <a:t>  cualitativa.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Wingdings" pitchFamily="2" charset="2"/>
              <a:buChar char="§"/>
            </a:pPr>
            <a:endParaRPr lang="es-ES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7030A0"/>
                </a:solidFill>
                <a:latin typeface="Comic Sans MS" pitchFamily="66" charset="0"/>
              </a:rPr>
              <a:t> Estrategias innovadoras.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7030A0"/>
              </a:buClr>
            </a:pPr>
            <a:endParaRPr lang="es-ES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Arial" pitchFamily="34" charset="0"/>
              <a:buChar char="•"/>
            </a:pPr>
            <a:endParaRPr lang="es-ES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7030A0"/>
              </a:buClr>
            </a:pPr>
            <a:endParaRPr lang="es-ES" b="1" dirty="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5" name="4 Marcador de contenido" descr="conclusiones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357158" y="857232"/>
            <a:ext cx="2447932" cy="1120184"/>
          </a:xfrm>
        </p:spPr>
      </p:pic>
      <p:sp>
        <p:nvSpPr>
          <p:cNvPr id="6" name="5 Rectángulo redondeado"/>
          <p:cNvSpPr/>
          <p:nvPr/>
        </p:nvSpPr>
        <p:spPr>
          <a:xfrm>
            <a:off x="285720" y="4286256"/>
            <a:ext cx="2500330" cy="150019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ysClr val="windowText" lastClr="000000"/>
                </a:solidFill>
              </a:rPr>
              <a:t>DURACIÓN:</a:t>
            </a:r>
          </a:p>
          <a:p>
            <a:pPr algn="ctr"/>
            <a:endParaRPr lang="es-E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s-ES" dirty="0" smtClean="0">
                <a:solidFill>
                  <a:sysClr val="windowText" lastClr="000000"/>
                </a:solidFill>
              </a:rPr>
              <a:t>Del 15 de setiembre  al 27 de octubre</a:t>
            </a:r>
            <a:endParaRPr lang="es-ES" dirty="0">
              <a:solidFill>
                <a:sysClr val="windowText" lastClr="000000"/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2928926" y="500042"/>
            <a:ext cx="6072230" cy="2693045"/>
          </a:xfrm>
          <a:prstGeom prst="rect">
            <a:avLst/>
          </a:prstGeom>
          <a:solidFill>
            <a:schemeClr val="bg2"/>
          </a:solidFill>
          <a:ln w="38100">
            <a:solidFill>
              <a:srgbClr val="92D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15/09/14   Lectura crítica del PEI subido en el portal Mi Centro Educativo.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29/09/14   Solicitar a los participantes 3 sugerencias y/o aportes - 3 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deficiencias o correcciones que puedan encontrar en el PEI,  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devolver el Lunes 29.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30/09/14   Reunión con el Equipo de Calidad para la evaluación del  material 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devuelto  en base a la lectura crítica del PEI.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06/10/14   Reunión para entrega del PEI modificado con los aportes y 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sugerencias para ser revisado por el Comité Institucional de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Gestión de la Calidad.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13/10/14   Reunión para la presentación y aprobación del PEI modificado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con la  participación y firma del acta respectiva.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27/10/14   Presentación y publicación del PEI  modificado con ocasión del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18º Aniversario de la IE.</a:t>
            </a:r>
            <a:endParaRPr lang="es-ES" sz="13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8" name="37 Conector recto de flecha"/>
          <p:cNvCxnSpPr/>
          <p:nvPr/>
        </p:nvCxnSpPr>
        <p:spPr>
          <a:xfrm flipV="1">
            <a:off x="2071670" y="2285992"/>
            <a:ext cx="92869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2928926" y="3286124"/>
            <a:ext cx="6072230" cy="1892826"/>
          </a:xfrm>
          <a:prstGeom prst="rect">
            <a:avLst/>
          </a:prstGeom>
          <a:solidFill>
            <a:schemeClr val="bg2"/>
          </a:solidFill>
          <a:ln w="38100">
            <a:solidFill>
              <a:srgbClr val="92D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15/09/14   Presentar diapositivas motivadoras sobre la Planificación de un   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Proyecto de  Investigación Cualitativa. Conversatorio sobre el tema.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06/10/14   Desarrollar una dinámica </a:t>
            </a:r>
            <a:r>
              <a:rPr lang="es-PE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para conocer las expectativas que los  </a:t>
            </a:r>
          </a:p>
          <a:p>
            <a:r>
              <a:rPr lang="es-PE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docentes  Tienen con relación a la elaboración de un proyecto de   </a:t>
            </a:r>
          </a:p>
          <a:p>
            <a:r>
              <a:rPr lang="es-PE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investigación  cualitativa. </a:t>
            </a:r>
            <a:endParaRPr lang="es-ES" sz="13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13/10/14   Entregar ficha para elegir un tema de investigación que aporte a la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mejora en el proceso enseñanza aprendizaje.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27/10/14   Elegir el tema y plantearlo como único factor a ser trabajado en el 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año lectivo 2015.</a:t>
            </a:r>
            <a:endParaRPr lang="es-ES" sz="13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1" name="40 Conector recto de flecha"/>
          <p:cNvCxnSpPr/>
          <p:nvPr/>
        </p:nvCxnSpPr>
        <p:spPr>
          <a:xfrm>
            <a:off x="1714480" y="3429000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2928926" y="5286388"/>
            <a:ext cx="6072230" cy="1092607"/>
          </a:xfrm>
          <a:prstGeom prst="rect">
            <a:avLst/>
          </a:prstGeom>
          <a:solidFill>
            <a:schemeClr val="bg2"/>
          </a:solidFill>
          <a:ln w="38100">
            <a:solidFill>
              <a:srgbClr val="92D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Del 15 de setiembre al 26 de octubre desarrollo solo de las dos actividades previas:</a:t>
            </a:r>
          </a:p>
          <a:p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Como parte de las estrategias innovadoras:</a:t>
            </a:r>
          </a:p>
          <a:p>
            <a:pPr>
              <a:buFont typeface="Wingdings" pitchFamily="2" charset="2"/>
              <a:buChar char="Ø"/>
            </a:pPr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Lectura del PEI y entrega de las sugerencias.</a:t>
            </a:r>
          </a:p>
          <a:p>
            <a:pPr>
              <a:buFont typeface="Wingdings" pitchFamily="2" charset="2"/>
              <a:buChar char="Ø"/>
            </a:pPr>
            <a:r>
              <a:rPr lang="es-ES" sz="13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Elección del tema de investigación como  tema eje. Año Lectivo 2015.</a:t>
            </a:r>
            <a:endParaRPr lang="es-ES" sz="13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43 Conector recto de flecha"/>
          <p:cNvCxnSpPr/>
          <p:nvPr/>
        </p:nvCxnSpPr>
        <p:spPr>
          <a:xfrm rot="16200000" flipH="1">
            <a:off x="2464579" y="4321975"/>
            <a:ext cx="78581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0000">
    <p:wheel spokes="8"/>
    <p:sndAc>
      <p:stSnd>
        <p:snd r:embed="rId2" name="chimes.wav" builtIn="1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Marcador de contenido" descr="LogoCOLORESespanol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b="16354"/>
          <a:stretch>
            <a:fillRect/>
          </a:stretch>
        </p:blipFill>
        <p:spPr>
          <a:xfrm>
            <a:off x="3286116" y="571480"/>
            <a:ext cx="5286375" cy="3824298"/>
          </a:xfrm>
        </p:spPr>
      </p:pic>
      <p:sp>
        <p:nvSpPr>
          <p:cNvPr id="7" name="6 CuadroTexto"/>
          <p:cNvSpPr txBox="1"/>
          <p:nvPr/>
        </p:nvSpPr>
        <p:spPr>
          <a:xfrm>
            <a:off x="3286116" y="4714884"/>
            <a:ext cx="5429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latin typeface="Chiller" pitchFamily="82" charset="0"/>
              </a:rPr>
              <a:t>Colaborando para transformar el aprendizaje de los estudiantes</a:t>
            </a:r>
            <a:endParaRPr lang="es-ES" sz="4000" b="1" dirty="0">
              <a:latin typeface="Chiller" pitchFamily="82" charset="0"/>
            </a:endParaRPr>
          </a:p>
        </p:txBody>
      </p:sp>
      <p:pic>
        <p:nvPicPr>
          <p:cNvPr id="6" name="5 Imagen" descr="gracias.jpg"/>
          <p:cNvPicPr>
            <a:picLocks noChangeAspect="1"/>
          </p:cNvPicPr>
          <p:nvPr/>
        </p:nvPicPr>
        <p:blipFill>
          <a:blip r:embed="rId4" cstate="print"/>
          <a:srcRect l="3333" r="8333" b="8750"/>
          <a:stretch>
            <a:fillRect/>
          </a:stretch>
        </p:blipFill>
        <p:spPr>
          <a:xfrm>
            <a:off x="357158" y="3929066"/>
            <a:ext cx="2385843" cy="1643074"/>
          </a:xfrm>
          <a:prstGeom prst="rect">
            <a:avLst/>
          </a:prstGeom>
        </p:spPr>
      </p:pic>
      <p:pic>
        <p:nvPicPr>
          <p:cNvPr id="8" name="7 Imagen" descr="todo-depende-de-ti.jpg"/>
          <p:cNvPicPr>
            <a:picLocks noChangeAspect="1"/>
          </p:cNvPicPr>
          <p:nvPr/>
        </p:nvPicPr>
        <p:blipFill>
          <a:blip r:embed="rId5"/>
          <a:srcRect t="6875" r="3125" b="3125"/>
          <a:stretch>
            <a:fillRect/>
          </a:stretch>
        </p:blipFill>
        <p:spPr>
          <a:xfrm>
            <a:off x="357158" y="1071546"/>
            <a:ext cx="2383738" cy="2214578"/>
          </a:xfrm>
          <a:prstGeom prst="rect">
            <a:avLst/>
          </a:prstGeom>
        </p:spPr>
      </p:pic>
    </p:spTree>
  </p:cSld>
  <p:clrMapOvr>
    <a:masterClrMapping/>
  </p:clrMapOvr>
  <p:transition spd="slow" advTm="10000">
    <p:wheel spokes="8"/>
    <p:sndAc>
      <p:stSnd>
        <p:snd r:embed="rId2" name="chimes.wav" builtIn="1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 advTm="10000">
    <p:wheel spokes="8"/>
    <p:sndAc>
      <p:stSnd>
        <p:snd r:embed="rId2" name="chimes.wav" builtIn="1"/>
      </p:stSnd>
    </p:sndAc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</TotalTime>
  <Words>904</Words>
  <Application>Microsoft Office PowerPoint</Application>
  <PresentationFormat>Presentación en pantalla (4:3)</PresentationFormat>
  <Paragraphs>121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Civil</vt:lpstr>
      <vt:lpstr>Diapositiva 1</vt:lpstr>
      <vt:lpstr>Trabajando juntos para mejorar la educación</vt:lpstr>
      <vt:lpstr>ORGANIZANDO  NUESTRA  LABOR  PARTICIPATIVA</vt:lpstr>
      <vt:lpstr>           La importancia del Proyecto Educativo Institucional (P.E.I). </vt:lpstr>
      <vt:lpstr>PMC MI CENTRO EDUCATIVO </vt:lpstr>
      <vt:lpstr>                  PMC MI CENTRO EDUCATIVO</vt:lpstr>
      <vt:lpstr>Diapositiva 7</vt:lpstr>
      <vt:lpstr>Diapositiva 8</vt:lpstr>
      <vt:lpstr>Diapositiva 9</vt:lpstr>
    </vt:vector>
  </TitlesOfParts>
  <Company>DDG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DDF</dc:creator>
  <cp:lastModifiedBy>DDF</cp:lastModifiedBy>
  <cp:revision>42</cp:revision>
  <dcterms:created xsi:type="dcterms:W3CDTF">2014-09-12T01:18:25Z</dcterms:created>
  <dcterms:modified xsi:type="dcterms:W3CDTF">2014-09-12T17:41:15Z</dcterms:modified>
</cp:coreProperties>
</file>