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709" autoAdjust="0"/>
  </p:normalViewPr>
  <p:slideViewPr>
    <p:cSldViewPr>
      <p:cViewPr varScale="1">
        <p:scale>
          <a:sx n="67" d="100"/>
          <a:sy n="67" d="100"/>
        </p:scale>
        <p:origin x="-102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A6B16472-CCEE-4347-A401-8F464B79C890}" type="datetimeFigureOut">
              <a:rPr lang="es-ES" smtClean="0"/>
              <a:pPr/>
              <a:t>27/08/2014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3C9FDD3-EFB6-45FB-8223-3F8278093EE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 advClick="0" advTm="15000">
    <p:wheel spokes="2"/>
    <p:sndAc>
      <p:stSnd>
        <p:snd r:embed="rId1" name="chimes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A6B16472-CCEE-4347-A401-8F464B79C890}" type="datetimeFigureOut">
              <a:rPr lang="es-ES" smtClean="0"/>
              <a:pPr/>
              <a:t>27/08/2014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FDD3-EFB6-45FB-8223-3F8278093EE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 advClick="0" advTm="15000">
    <p:wheel spokes="2"/>
    <p:sndAc>
      <p:stSnd>
        <p:snd r:embed="rId1" name="chimes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A6B16472-CCEE-4347-A401-8F464B79C890}" type="datetimeFigureOut">
              <a:rPr lang="es-ES" smtClean="0"/>
              <a:pPr/>
              <a:t>27/08/2014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3C9FDD3-EFB6-45FB-8223-3F8278093EE6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5000">
    <p:wheel spokes="2"/>
    <p:sndAc>
      <p:stSnd>
        <p:snd r:embed="rId1" name="chimes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6B16472-CCEE-4347-A401-8F464B79C890}" type="datetimeFigureOut">
              <a:rPr lang="es-ES" smtClean="0"/>
              <a:pPr/>
              <a:t>27/08/2014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3C9FDD3-EFB6-45FB-8223-3F8278093EE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 advClick="0" advTm="15000">
    <p:wheel spokes="2"/>
    <p:sndAc>
      <p:stSnd>
        <p:snd r:embed="rId1" name="chimes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A6B16472-CCEE-4347-A401-8F464B79C890}" type="datetimeFigureOut">
              <a:rPr lang="es-ES" smtClean="0"/>
              <a:pPr/>
              <a:t>27/08/2014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3C9FDD3-EFB6-45FB-8223-3F8278093EE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5000">
    <p:wheel spokes="2"/>
    <p:sndAc>
      <p:stSnd>
        <p:snd r:embed="rId1" name="chimes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6472-CCEE-4347-A401-8F464B79C890}" type="datetimeFigureOut">
              <a:rPr lang="es-ES" smtClean="0"/>
              <a:pPr/>
              <a:t>27/08/2014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FDD3-EFB6-45FB-8223-3F8278093EE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 advClick="0" advTm="15000">
    <p:wheel spokes="2"/>
    <p:sndAc>
      <p:stSnd>
        <p:snd r:embed="rId1" name="chimes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6B16472-CCEE-4347-A401-8F464B79C890}" type="datetimeFigureOut">
              <a:rPr lang="es-ES" smtClean="0"/>
              <a:pPr/>
              <a:t>27/08/2014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3C9FDD3-EFB6-45FB-8223-3F8278093EE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 advClick="0" advTm="15000">
    <p:wheel spokes="2"/>
    <p:sndAc>
      <p:stSnd>
        <p:snd r:embed="rId1" name="chimes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A6B16472-CCEE-4347-A401-8F464B79C890}" type="datetimeFigureOut">
              <a:rPr lang="es-ES" smtClean="0"/>
              <a:pPr/>
              <a:t>27/08/2014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3C9FDD3-EFB6-45FB-8223-3F8278093EE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5000">
    <p:wheel spokes="2"/>
    <p:sndAc>
      <p:stSnd>
        <p:snd r:embed="rId1" name="chimes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A6B16472-CCEE-4347-A401-8F464B79C890}" type="datetimeFigureOut">
              <a:rPr lang="es-ES" smtClean="0"/>
              <a:pPr/>
              <a:t>27/08/2014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3C9FDD3-EFB6-45FB-8223-3F8278093EE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5000">
    <p:wheel spokes="2"/>
    <p:sndAc>
      <p:stSnd>
        <p:snd r:embed="rId1" name="chimes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6472-CCEE-4347-A401-8F464B79C890}" type="datetimeFigureOut">
              <a:rPr lang="es-ES" smtClean="0"/>
              <a:pPr/>
              <a:t>27/08/2014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FDD3-EFB6-45FB-8223-3F8278093EE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 advClick="0" advTm="15000">
    <p:wheel spokes="2"/>
    <p:sndAc>
      <p:stSnd>
        <p:snd r:embed="rId1" name="chimes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6472-CCEE-4347-A401-8F464B79C890}" type="datetimeFigureOut">
              <a:rPr lang="es-ES" smtClean="0"/>
              <a:pPr/>
              <a:t>27/08/2014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FDD3-EFB6-45FB-8223-3F8278093EE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 advClick="0" advTm="15000">
    <p:wheel spokes="2"/>
    <p:sndAc>
      <p:stSnd>
        <p:snd r:embed="rId1" name="chimes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A6B16472-CCEE-4347-A401-8F464B79C890}" type="datetimeFigureOut">
              <a:rPr lang="es-ES" smtClean="0"/>
              <a:pPr/>
              <a:t>27/08/2014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3C9FDD3-EFB6-45FB-8223-3F8278093EE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slow" advClick="0" advTm="15000">
    <p:wheel spokes="2"/>
    <p:sndAc>
      <p:stSnd>
        <p:snd r:embed="rId13" name="chimes.wav" builtIn="1"/>
      </p:stSnd>
    </p:sndAc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sz="40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3571876"/>
            <a:ext cx="8062912" cy="1752600"/>
          </a:xfrm>
        </p:spPr>
        <p:txBody>
          <a:bodyPr>
            <a:noAutofit/>
          </a:bodyPr>
          <a:lstStyle/>
          <a:p>
            <a:pPr algn="ctr"/>
            <a: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“El talento individual gana partidos, pero el trabajo en equipo </a:t>
            </a:r>
            <a:b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 lleva los campeonatos</a:t>
            </a:r>
            <a: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”. </a:t>
            </a:r>
            <a: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s-E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Michael </a:t>
            </a:r>
            <a:r>
              <a:rPr lang="es-E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Jordan</a:t>
            </a:r>
            <a:endParaRPr lang="es-E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3 Imagen" descr="fotolog.bmp"/>
          <p:cNvPicPr>
            <a:picLocks noChangeAspect="1"/>
          </p:cNvPicPr>
          <p:nvPr/>
        </p:nvPicPr>
        <p:blipFill>
          <a:blip r:embed="rId3"/>
          <a:srcRect l="10665" t="5264" r="7571" b="13146"/>
          <a:stretch>
            <a:fillRect/>
          </a:stretch>
        </p:blipFill>
        <p:spPr>
          <a:xfrm>
            <a:off x="3786182" y="714356"/>
            <a:ext cx="1643074" cy="2214578"/>
          </a:xfrm>
          <a:prstGeom prst="rect">
            <a:avLst/>
          </a:prstGeom>
        </p:spPr>
      </p:pic>
    </p:spTree>
  </p:cSld>
  <p:clrMapOvr>
    <a:masterClrMapping/>
  </p:clrMapOvr>
  <p:transition spd="slow" advClick="0" advTm="15000">
    <p:wheel spokes="2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8992" y="267494"/>
            <a:ext cx="5715008" cy="6161902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¿Se imagina alcanzar los objetivos de </a:t>
            </a:r>
            <a:br>
              <a:rPr lang="es-E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s-E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 Institución sin trabajo en equipo, sin </a:t>
            </a:r>
            <a:br>
              <a:rPr lang="es-E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s-E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comunicación, sin ensayos previos, sin </a:t>
            </a:r>
            <a:br>
              <a:rPr lang="es-E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s-E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visiones compartidas?</a:t>
            </a:r>
            <a:br>
              <a:rPr lang="es-E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</p:txBody>
      </p:sp>
      <p:pic>
        <p:nvPicPr>
          <p:cNvPr id="4" name="3 Imagen" descr="1C4B957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430432">
            <a:off x="84377" y="1727459"/>
            <a:ext cx="3214710" cy="3214710"/>
          </a:xfrm>
          <a:prstGeom prst="rect">
            <a:avLst/>
          </a:prstGeom>
        </p:spPr>
      </p:pic>
    </p:spTree>
  </p:cSld>
  <p:clrMapOvr>
    <a:masterClrMapping/>
  </p:clrMapOvr>
  <p:transition spd="slow" advClick="0" advTm="15000">
    <p:wheel spokes="2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46928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s-E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s-E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¿Qué es un Equipo?</a:t>
            </a:r>
            <a:br>
              <a:rPr lang="es-E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975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 smtClean="0"/>
              <a:t>Es un conjunto ilimitado de personas con</a:t>
            </a:r>
          </a:p>
          <a:p>
            <a:pPr>
              <a:buNone/>
            </a:pPr>
            <a:r>
              <a:rPr lang="es-ES" b="1" dirty="0" smtClean="0"/>
              <a:t>talentos y habilidades complementarias</a:t>
            </a:r>
          </a:p>
          <a:p>
            <a:pPr>
              <a:buNone/>
            </a:pPr>
            <a:r>
              <a:rPr lang="es-ES" b="1" dirty="0" smtClean="0"/>
              <a:t>directamente relacionadas entre sí que</a:t>
            </a:r>
          </a:p>
          <a:p>
            <a:pPr>
              <a:buNone/>
            </a:pPr>
            <a:r>
              <a:rPr lang="es-ES" b="1" dirty="0" smtClean="0"/>
              <a:t>trabajan para conseguir objetivos</a:t>
            </a:r>
          </a:p>
          <a:p>
            <a:pPr>
              <a:buNone/>
            </a:pPr>
            <a:r>
              <a:rPr lang="es-ES" b="1" dirty="0" smtClean="0"/>
              <a:t>determinados y comunes, con un alto</a:t>
            </a:r>
          </a:p>
          <a:p>
            <a:pPr>
              <a:buNone/>
            </a:pPr>
            <a:r>
              <a:rPr lang="es-ES" b="1" dirty="0" smtClean="0"/>
              <a:t>grado de compromiso, un conjunto de</a:t>
            </a:r>
          </a:p>
          <a:p>
            <a:pPr>
              <a:buNone/>
            </a:pPr>
            <a:r>
              <a:rPr lang="es-ES" b="1" dirty="0" smtClean="0"/>
              <a:t>metas de desempeño y un enfoque</a:t>
            </a:r>
          </a:p>
          <a:p>
            <a:pPr>
              <a:buNone/>
            </a:pPr>
            <a:r>
              <a:rPr lang="es-ES" b="1" dirty="0" smtClean="0"/>
              <a:t>acordado por lo cual se consideran</a:t>
            </a:r>
          </a:p>
          <a:p>
            <a:pPr>
              <a:buNone/>
            </a:pPr>
            <a:r>
              <a:rPr lang="es-ES" b="1" dirty="0" smtClean="0"/>
              <a:t>mutuamente responsables.</a:t>
            </a:r>
            <a:endParaRPr lang="es-ES" b="1" dirty="0"/>
          </a:p>
        </p:txBody>
      </p:sp>
      <p:sp>
        <p:nvSpPr>
          <p:cNvPr id="4" name="3 Triángulo isósceles"/>
          <p:cNvSpPr/>
          <p:nvPr/>
        </p:nvSpPr>
        <p:spPr>
          <a:xfrm rot="1386516">
            <a:off x="7834738" y="5123846"/>
            <a:ext cx="1248220" cy="125377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 advClick="0" advTm="15000">
    <p:wheel spokes="2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46928"/>
          </a:xfrm>
        </p:spPr>
        <p:txBody>
          <a:bodyPr>
            <a:normAutofit/>
          </a:bodyPr>
          <a:lstStyle/>
          <a:p>
            <a:r>
              <a:rPr lang="es-E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Cualquier Grupo no constituye un Equipo</a:t>
            </a:r>
            <a:endParaRPr lang="es-E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1214422"/>
            <a:ext cx="8715436" cy="524038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s-ES" sz="2800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s-ES" b="1" dirty="0" smtClean="0">
                <a:solidFill>
                  <a:schemeClr val="accent1"/>
                </a:solidFill>
              </a:rPr>
              <a:t>Grupos</a:t>
            </a:r>
          </a:p>
          <a:p>
            <a:pPr>
              <a:buNone/>
            </a:pPr>
            <a:r>
              <a:rPr lang="es-ES" sz="2600" b="1" dirty="0" smtClean="0"/>
              <a:t>Líder centrado en la </a:t>
            </a:r>
          </a:p>
          <a:p>
            <a:pPr>
              <a:buNone/>
            </a:pPr>
            <a:r>
              <a:rPr lang="es-ES" sz="2600" b="1" dirty="0" smtClean="0"/>
              <a:t>tarea.</a:t>
            </a:r>
          </a:p>
          <a:p>
            <a:pPr>
              <a:buNone/>
            </a:pPr>
            <a:r>
              <a:rPr lang="es-ES" sz="2600" b="1" dirty="0" smtClean="0"/>
              <a:t>Responsabilidades </a:t>
            </a:r>
          </a:p>
          <a:p>
            <a:pPr>
              <a:buNone/>
            </a:pPr>
            <a:r>
              <a:rPr lang="es-ES" sz="2600" b="1" dirty="0" smtClean="0"/>
              <a:t>individuales.</a:t>
            </a:r>
          </a:p>
          <a:p>
            <a:pPr>
              <a:buNone/>
            </a:pPr>
            <a:r>
              <a:rPr lang="es-ES" sz="2600" b="1" dirty="0" smtClean="0"/>
              <a:t>Producto es individual.</a:t>
            </a:r>
          </a:p>
          <a:p>
            <a:pPr>
              <a:buNone/>
            </a:pPr>
            <a:r>
              <a:rPr lang="es-ES" sz="2600" b="1" dirty="0" smtClean="0"/>
              <a:t>Desempeñan determina-</a:t>
            </a:r>
          </a:p>
          <a:p>
            <a:pPr>
              <a:buNone/>
            </a:pPr>
            <a:r>
              <a:rPr lang="es-ES" sz="2600" b="1" dirty="0" smtClean="0"/>
              <a:t>dos roles.</a:t>
            </a:r>
          </a:p>
          <a:p>
            <a:pPr>
              <a:buNone/>
            </a:pPr>
            <a:r>
              <a:rPr lang="es-ES" sz="2600" b="1" dirty="0" smtClean="0"/>
              <a:t>Tienen un fin u objetivo </a:t>
            </a:r>
          </a:p>
          <a:p>
            <a:pPr>
              <a:buNone/>
            </a:pPr>
            <a:r>
              <a:rPr lang="es-ES" sz="2600" b="1" dirty="0" smtClean="0"/>
              <a:t>común.</a:t>
            </a:r>
          </a:p>
          <a:p>
            <a:pPr>
              <a:buNone/>
            </a:pPr>
            <a:r>
              <a:rPr lang="es-ES" sz="2600" b="1" dirty="0" smtClean="0"/>
              <a:t>Se discute, se decide y</a:t>
            </a:r>
          </a:p>
          <a:p>
            <a:pPr>
              <a:buNone/>
            </a:pPr>
            <a:r>
              <a:rPr lang="es-ES" sz="2600" b="1" dirty="0" smtClean="0"/>
              <a:t>Se delega.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285720" y="1285860"/>
            <a:ext cx="4214842" cy="5214974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4929190" y="1214422"/>
            <a:ext cx="4000528" cy="5214974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5000628" y="1285860"/>
            <a:ext cx="385765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chemeClr val="accent1"/>
                </a:solidFill>
              </a:rPr>
              <a:t>Equipo</a:t>
            </a:r>
          </a:p>
          <a:p>
            <a:r>
              <a:rPr lang="es-ES" sz="2400" b="1" dirty="0" smtClean="0"/>
              <a:t>Liderazgo compartido.</a:t>
            </a:r>
          </a:p>
          <a:p>
            <a:r>
              <a:rPr lang="es-ES" sz="2400" b="1" dirty="0" smtClean="0"/>
              <a:t>Responsabilidades </a:t>
            </a:r>
          </a:p>
          <a:p>
            <a:r>
              <a:rPr lang="es-ES" sz="2400" b="1" dirty="0" smtClean="0"/>
              <a:t>compartidas e individuales.</a:t>
            </a:r>
          </a:p>
          <a:p>
            <a:r>
              <a:rPr lang="es-ES" sz="2400" b="1" dirty="0" smtClean="0"/>
              <a:t>Producto Colectivo.</a:t>
            </a:r>
          </a:p>
          <a:p>
            <a:r>
              <a:rPr lang="es-ES" sz="2400" b="1" dirty="0" smtClean="0"/>
              <a:t>Destrezas  complementarias.</a:t>
            </a:r>
          </a:p>
          <a:p>
            <a:r>
              <a:rPr lang="es-ES" sz="2400" b="1" dirty="0" smtClean="0"/>
              <a:t>Compromiso con una </a:t>
            </a:r>
          </a:p>
          <a:p>
            <a:r>
              <a:rPr lang="es-ES" sz="2400" b="1" dirty="0" smtClean="0"/>
              <a:t>misma meta.</a:t>
            </a:r>
          </a:p>
          <a:p>
            <a:r>
              <a:rPr lang="es-ES" sz="2400" b="1" dirty="0" smtClean="0"/>
              <a:t>Se discute, se decide y se trabaja conjuntamente.</a:t>
            </a:r>
            <a:endParaRPr lang="es-ES" sz="2400" b="1" dirty="0"/>
          </a:p>
        </p:txBody>
      </p:sp>
    </p:spTree>
  </p:cSld>
  <p:clrMapOvr>
    <a:masterClrMapping/>
  </p:clrMapOvr>
  <p:transition spd="slow" advClick="0" advTm="15000">
    <p:wheel spokes="2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543956" cy="1399032"/>
          </a:xfrm>
        </p:spPr>
        <p:txBody>
          <a:bodyPr/>
          <a:lstStyle/>
          <a:p>
            <a:r>
              <a:rPr lang="es-E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¿Por qué trabajar en Equipo?</a:t>
            </a:r>
            <a:endParaRPr lang="es-E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s-ES" dirty="0" smtClean="0"/>
              <a:t> …</a:t>
            </a:r>
            <a:r>
              <a:rPr lang="es-ES" b="1" dirty="0" smtClean="0"/>
              <a:t>se reúnen experiencias y habilidades </a:t>
            </a:r>
          </a:p>
          <a:p>
            <a:pPr>
              <a:buNone/>
            </a:pPr>
            <a:r>
              <a:rPr lang="es-ES" b="1" dirty="0" smtClean="0"/>
              <a:t>        que superan la individual.</a:t>
            </a:r>
          </a:p>
          <a:p>
            <a:pPr>
              <a:buFont typeface="Wingdings" pitchFamily="2" charset="2"/>
              <a:buChar char="v"/>
            </a:pPr>
            <a:r>
              <a:rPr lang="es-ES" b="1" dirty="0" smtClean="0"/>
              <a:t> …se verifica el cruce de funciones.</a:t>
            </a:r>
          </a:p>
          <a:p>
            <a:pPr>
              <a:buFont typeface="Wingdings" pitchFamily="2" charset="2"/>
              <a:buChar char="v"/>
            </a:pPr>
            <a:r>
              <a:rPr lang="es-ES" b="1" dirty="0" smtClean="0"/>
              <a:t> …aumenta la creatividad.</a:t>
            </a:r>
          </a:p>
          <a:p>
            <a:pPr>
              <a:buFont typeface="Wingdings" pitchFamily="2" charset="2"/>
              <a:buChar char="v"/>
            </a:pPr>
            <a:r>
              <a:rPr lang="es-ES" b="1" dirty="0" smtClean="0"/>
              <a:t> …mejora la actitud para adaptarse al </a:t>
            </a:r>
          </a:p>
          <a:p>
            <a:pPr>
              <a:buNone/>
            </a:pPr>
            <a:r>
              <a:rPr lang="es-ES" b="1" dirty="0" smtClean="0"/>
              <a:t>        cambio.</a:t>
            </a:r>
          </a:p>
          <a:p>
            <a:pPr>
              <a:buFont typeface="Wingdings" pitchFamily="2" charset="2"/>
              <a:buChar char="v"/>
            </a:pPr>
            <a:r>
              <a:rPr lang="es-ES" b="1" dirty="0" smtClean="0"/>
              <a:t> …es más estimulante.</a:t>
            </a:r>
            <a:endParaRPr lang="es-ES" b="1" dirty="0"/>
          </a:p>
        </p:txBody>
      </p:sp>
    </p:spTree>
  </p:cSld>
  <p:clrMapOvr>
    <a:masterClrMapping/>
  </p:clrMapOvr>
  <p:transition spd="slow" advClick="0" advTm="15000">
    <p:wheel spokes="2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2928958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s-E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Desde la óptica individual</a:t>
            </a:r>
            <a: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s-ES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</a:t>
            </a:r>
            <a: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s-ES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Seguridad.</a:t>
            </a:r>
            <a:br>
              <a:rPr lang="es-ES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s-ES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 Autoestima.</a:t>
            </a:r>
            <a:br>
              <a:rPr lang="es-ES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s-ES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 Beneficios mutuos.</a:t>
            </a:r>
            <a:br>
              <a:rPr lang="es-ES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s-ES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 Sociabilidad.</a:t>
            </a:r>
            <a:r>
              <a:rPr lang="es-E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s-E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s-E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r">
              <a:buNone/>
            </a:pPr>
            <a:endParaRPr lang="es-ES" dirty="0" smtClean="0"/>
          </a:p>
          <a:p>
            <a:pPr algn="r">
              <a:buNone/>
            </a:pPr>
            <a:endParaRPr lang="es-ES" dirty="0" smtClean="0"/>
          </a:p>
          <a:p>
            <a:pPr algn="r">
              <a:buNone/>
            </a:pPr>
            <a:r>
              <a:rPr lang="es-ES" sz="31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Desde la óptica organizacional</a:t>
            </a:r>
          </a:p>
          <a:p>
            <a:pPr algn="r">
              <a:buNone/>
            </a:pPr>
            <a:r>
              <a:rPr lang="es-ES" sz="2600" b="1" dirty="0" smtClean="0"/>
              <a:t></a:t>
            </a:r>
            <a:r>
              <a:rPr lang="es-ES" b="1" dirty="0" smtClean="0"/>
              <a:t> </a:t>
            </a:r>
            <a:r>
              <a:rPr lang="es-ES" sz="2600" b="1" dirty="0" smtClean="0"/>
              <a:t>Se complementan habilidades.</a:t>
            </a:r>
          </a:p>
          <a:p>
            <a:pPr algn="r">
              <a:buNone/>
            </a:pPr>
            <a:r>
              <a:rPr lang="es-ES" sz="2600" b="1" dirty="0" smtClean="0"/>
              <a:t> Sinergia.</a:t>
            </a:r>
          </a:p>
          <a:p>
            <a:pPr algn="r">
              <a:buNone/>
            </a:pPr>
            <a:r>
              <a:rPr lang="es-ES" sz="2600" b="1" dirty="0" smtClean="0"/>
              <a:t> Compromiso y desarrollo.</a:t>
            </a:r>
          </a:p>
          <a:p>
            <a:pPr algn="r">
              <a:buNone/>
            </a:pPr>
            <a:r>
              <a:rPr lang="es-ES" sz="2600" b="1" dirty="0" smtClean="0"/>
              <a:t> Mayor comunicación.</a:t>
            </a:r>
          </a:p>
          <a:p>
            <a:pPr algn="r">
              <a:buNone/>
            </a:pPr>
            <a:r>
              <a:rPr lang="es-ES" sz="2600" b="1" dirty="0" smtClean="0"/>
              <a:t> Se da mayor flexibilidad.</a:t>
            </a:r>
          </a:p>
          <a:p>
            <a:pPr algn="r">
              <a:buNone/>
            </a:pPr>
            <a:r>
              <a:rPr lang="es-ES" sz="2600" b="1" dirty="0" smtClean="0"/>
              <a:t> Es más económico.</a:t>
            </a:r>
          </a:p>
          <a:p>
            <a:pPr algn="r">
              <a:buNone/>
            </a:pPr>
            <a:r>
              <a:rPr lang="es-ES" sz="2600" b="1" dirty="0" smtClean="0"/>
              <a:t> La creatividad.</a:t>
            </a:r>
          </a:p>
          <a:p>
            <a:pPr algn="r">
              <a:buNone/>
            </a:pPr>
            <a:endParaRPr lang="es-ES" dirty="0"/>
          </a:p>
        </p:txBody>
      </p:sp>
      <p:sp>
        <p:nvSpPr>
          <p:cNvPr id="4" name="3 Triángulo isósceles"/>
          <p:cNvSpPr/>
          <p:nvPr/>
        </p:nvSpPr>
        <p:spPr>
          <a:xfrm rot="2748703">
            <a:off x="1571604" y="4429132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Triángulo isósceles"/>
          <p:cNvSpPr/>
          <p:nvPr/>
        </p:nvSpPr>
        <p:spPr>
          <a:xfrm rot="13380813">
            <a:off x="6525100" y="956123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 advClick="0" advTm="15000">
    <p:wheel spokes="2"/>
    <p:sndAc>
      <p:stSnd>
        <p:snd r:embed="rId2" name="chimes.wav" builtIn="1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2360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Cómo aprendemos a trabajar </a:t>
            </a:r>
            <a:br>
              <a:rPr lang="es-E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en Equipo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b="1" dirty="0" smtClean="0"/>
              <a:t>Se basa en la vivencia como la fuente por </a:t>
            </a:r>
          </a:p>
          <a:p>
            <a:pPr>
              <a:buNone/>
            </a:pPr>
            <a:r>
              <a:rPr lang="es-ES" b="1" dirty="0" smtClean="0"/>
              <a:t>esencia del aprendizaje e internalización </a:t>
            </a:r>
          </a:p>
          <a:p>
            <a:pPr>
              <a:buNone/>
            </a:pPr>
            <a:r>
              <a:rPr lang="es-ES" b="1" dirty="0" smtClean="0"/>
              <a:t>de los conceptos y</a:t>
            </a:r>
          </a:p>
          <a:p>
            <a:pPr>
              <a:buNone/>
            </a:pPr>
            <a:r>
              <a:rPr lang="es-ES" b="1" dirty="0" smtClean="0"/>
              <a:t>valores que se </a:t>
            </a:r>
          </a:p>
          <a:p>
            <a:pPr>
              <a:buNone/>
            </a:pPr>
            <a:r>
              <a:rPr lang="es-ES" b="1" dirty="0" smtClean="0"/>
              <a:t>quieren trasmitir.</a:t>
            </a:r>
            <a:endParaRPr lang="es-ES" b="1" dirty="0"/>
          </a:p>
        </p:txBody>
      </p:sp>
      <p:pic>
        <p:nvPicPr>
          <p:cNvPr id="4" name="3 Imagen" descr="dia-del-amigo-500x3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3429000"/>
            <a:ext cx="4106730" cy="3071834"/>
          </a:xfrm>
          <a:prstGeom prst="rect">
            <a:avLst/>
          </a:prstGeom>
        </p:spPr>
      </p:pic>
    </p:spTree>
  </p:cSld>
  <p:clrMapOvr>
    <a:masterClrMapping/>
  </p:clrMapOvr>
  <p:transition spd="slow" advClick="0" advTm="15000">
    <p:wheel spokes="2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811890"/>
          </a:xfrm>
        </p:spPr>
        <p:txBody>
          <a:bodyPr/>
          <a:lstStyle/>
          <a:p>
            <a:pPr>
              <a:buNone/>
            </a:pPr>
            <a:r>
              <a:rPr lang="es-ES" sz="2800" b="1" dirty="0" smtClean="0"/>
              <a:t>La formación de un equipo no se da por </a:t>
            </a:r>
          </a:p>
          <a:p>
            <a:pPr>
              <a:buNone/>
            </a:pPr>
            <a:r>
              <a:rPr lang="es-ES" sz="2800" b="1" dirty="0" smtClean="0"/>
              <a:t>arte de magia, es una actitud continua</a:t>
            </a:r>
          </a:p>
          <a:p>
            <a:pPr>
              <a:buNone/>
            </a:pPr>
            <a:r>
              <a:rPr lang="es-ES" sz="2800" b="1" dirty="0" smtClean="0"/>
              <a:t>que mejora con la práctica donde son </a:t>
            </a:r>
          </a:p>
          <a:p>
            <a:pPr>
              <a:buNone/>
            </a:pPr>
            <a:r>
              <a:rPr lang="es-ES" sz="2800" b="1" dirty="0" smtClean="0"/>
              <a:t>necesarias:</a:t>
            </a:r>
          </a:p>
          <a:p>
            <a:pPr>
              <a:buNone/>
            </a:pPr>
            <a:endParaRPr lang="es-ES" sz="2800" b="1" dirty="0" smtClean="0"/>
          </a:p>
          <a:p>
            <a:pPr>
              <a:buFont typeface="Wingdings" pitchFamily="2" charset="2"/>
              <a:buChar char="v"/>
            </a:pPr>
            <a:r>
              <a:rPr lang="es-ES" sz="2800" b="1" dirty="0" smtClean="0"/>
              <a:t>Herramientas, </a:t>
            </a:r>
          </a:p>
          <a:p>
            <a:pPr>
              <a:buFont typeface="Wingdings" pitchFamily="2" charset="2"/>
              <a:buChar char="v"/>
            </a:pPr>
            <a:r>
              <a:rPr lang="es-ES" sz="2800" b="1" dirty="0" smtClean="0"/>
              <a:t>metodología, </a:t>
            </a:r>
          </a:p>
          <a:p>
            <a:pPr>
              <a:buFont typeface="Wingdings" pitchFamily="2" charset="2"/>
              <a:buChar char="v"/>
            </a:pPr>
            <a:r>
              <a:rPr lang="es-ES" sz="2800" b="1" dirty="0" smtClean="0"/>
              <a:t>objetivos y </a:t>
            </a:r>
          </a:p>
          <a:p>
            <a:pPr>
              <a:buFont typeface="Wingdings" pitchFamily="2" charset="2"/>
              <a:buChar char="v"/>
            </a:pPr>
            <a:r>
              <a:rPr lang="es-ES" sz="2800" b="1" dirty="0" smtClean="0"/>
              <a:t>estrategia.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4" name="3 Imagen" descr="FF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43636" y="2714620"/>
            <a:ext cx="2428892" cy="3342968"/>
          </a:xfrm>
          <a:prstGeom prst="rect">
            <a:avLst/>
          </a:prstGeom>
        </p:spPr>
      </p:pic>
    </p:spTree>
  </p:cSld>
  <p:clrMapOvr>
    <a:masterClrMapping/>
  </p:clrMapOvr>
  <p:transition spd="slow" advClick="0" advTm="15000">
    <p:wheel spokes="2"/>
    <p:sndAc>
      <p:stSnd>
        <p:snd r:embed="rId2" name="chimes.wav" builtIn="1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233340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 smtClean="0"/>
              <a:t>“El trabajo en equipo no es una moda… es un modo” </a:t>
            </a:r>
            <a:br>
              <a:rPr lang="es-ES" sz="3600" b="1" dirty="0" smtClean="0"/>
            </a:br>
            <a:r>
              <a:rPr lang="es-ES" sz="3600" b="1" dirty="0" smtClean="0"/>
              <a:t/>
            </a:r>
            <a:br>
              <a:rPr lang="es-ES" sz="3600" b="1" dirty="0" smtClean="0"/>
            </a:br>
            <a:r>
              <a:rPr lang="es-ES" sz="3600" b="1" dirty="0" smtClean="0"/>
              <a:t/>
            </a:r>
            <a:br>
              <a:rPr lang="es-ES" sz="3600" b="1" dirty="0" smtClean="0"/>
            </a:br>
            <a:r>
              <a:rPr lang="es-ES" sz="3600" b="1" dirty="0" smtClean="0"/>
              <a:t/>
            </a:r>
            <a:br>
              <a:rPr lang="es-ES" sz="3600" b="1" dirty="0" smtClean="0"/>
            </a:br>
            <a:r>
              <a:rPr lang="es-ES" sz="3600" b="1" dirty="0" smtClean="0"/>
              <a:t/>
            </a:r>
            <a:br>
              <a:rPr lang="es-ES" sz="3600" b="1" dirty="0" smtClean="0"/>
            </a:br>
            <a:r>
              <a:rPr lang="es-ES" sz="3600" b="1" dirty="0" smtClean="0"/>
              <a:t/>
            </a:r>
            <a:br>
              <a:rPr lang="es-ES" sz="3600" b="1" dirty="0" smtClean="0"/>
            </a:br>
            <a:r>
              <a:rPr lang="es-ES" sz="3600" b="1" dirty="0" smtClean="0"/>
              <a:t/>
            </a:r>
            <a:br>
              <a:rPr lang="es-ES" sz="3600" b="1" dirty="0" smtClean="0"/>
            </a:br>
            <a:r>
              <a:rPr lang="es-ES" sz="3600" b="1" dirty="0" smtClean="0"/>
              <a:t/>
            </a:r>
            <a:br>
              <a:rPr lang="es-ES" sz="3600" b="1" dirty="0" smtClean="0"/>
            </a:br>
            <a:r>
              <a:rPr lang="es-ES" sz="3600" b="1" dirty="0" smtClean="0"/>
              <a:t/>
            </a:r>
            <a:br>
              <a:rPr lang="es-ES" sz="3600" b="1" dirty="0" smtClean="0"/>
            </a:br>
            <a:r>
              <a:rPr lang="es-ES" sz="3600" b="1" dirty="0" smtClean="0"/>
              <a:t>El momento es ahora…</a:t>
            </a:r>
            <a:endParaRPr lang="es-ES" sz="3600" b="1" dirty="0">
              <a:solidFill>
                <a:schemeClr val="accent1"/>
              </a:solidFill>
            </a:endParaRPr>
          </a:p>
        </p:txBody>
      </p:sp>
      <p:pic>
        <p:nvPicPr>
          <p:cNvPr id="4" name="3 Marcador de contenido" descr="SAM_134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3507" r="2661" b="3680"/>
          <a:stretch>
            <a:fillRect/>
          </a:stretch>
        </p:blipFill>
        <p:spPr>
          <a:xfrm>
            <a:off x="1285852" y="1714488"/>
            <a:ext cx="6756998" cy="3786214"/>
          </a:xfrm>
        </p:spPr>
      </p:pic>
    </p:spTree>
  </p:cSld>
  <p:clrMapOvr>
    <a:masterClrMapping/>
  </p:clrMapOvr>
  <p:transition spd="slow" advClick="0" advTm="15000">
    <p:wheel spokes="2"/>
    <p:sndAc>
      <p:stSnd>
        <p:snd r:embed="rId2" name="chimes.wav" builtIn="1"/>
      </p:stSnd>
    </p:sndAc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91</TotalTime>
  <Words>301</Words>
  <Application>Microsoft Office PowerPoint</Application>
  <PresentationFormat>Presentación en pantalla (4:3)</PresentationFormat>
  <Paragraphs>72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Brío</vt:lpstr>
      <vt:lpstr>                         </vt:lpstr>
      <vt:lpstr>  ¿Se imagina alcanzar los objetivos de  su Institución sin trabajo en equipo, sin  comunicación, sin ensayos previos, sin  visiones compartidas? </vt:lpstr>
      <vt:lpstr> ¿Qué es un Equipo? </vt:lpstr>
      <vt:lpstr>Cualquier Grupo no constituye un Equipo</vt:lpstr>
      <vt:lpstr>¿Por qué trabajar en Equipo?</vt:lpstr>
      <vt:lpstr>Desde la óptica individual  Seguridad.  Autoestima.  Beneficios mutuos.  Sociabilidad. </vt:lpstr>
      <vt:lpstr>Cómo aprendemos a trabajar  en Equipo </vt:lpstr>
      <vt:lpstr>Diapositiva 8</vt:lpstr>
      <vt:lpstr>“El trabajo en equipo no es una moda… es un modo”          El momento es ahora…</vt:lpstr>
    </vt:vector>
  </TitlesOfParts>
  <Company>DDG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</dc:title>
  <dc:creator>DDF</dc:creator>
  <cp:lastModifiedBy>DDF</cp:lastModifiedBy>
  <cp:revision>14</cp:revision>
  <dcterms:created xsi:type="dcterms:W3CDTF">2014-08-27T02:44:07Z</dcterms:created>
  <dcterms:modified xsi:type="dcterms:W3CDTF">2014-08-27T15:15:37Z</dcterms:modified>
</cp:coreProperties>
</file>