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210" y="-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A62377-E293-41FF-9865-D473DE56B5F1}" type="datetimeFigureOut">
              <a:rPr lang="es-PE" smtClean="0"/>
              <a:t>25/06/2013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595806-E1DE-4AAB-96CB-DE1E3CDD6A5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81656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95806-E1DE-4AAB-96CB-DE1E3CDD6A57}" type="slidenum">
              <a:rPr lang="es-PE" smtClean="0"/>
              <a:t>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53181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AA654B-FA84-4B2B-8086-22390B6C3AC4}" type="datetimeFigureOut">
              <a:rPr lang="es-PE" smtClean="0"/>
              <a:t>25/06/2013</a:t>
            </a:fld>
            <a:endParaRPr lang="es-PE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E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9CF2B9-C39F-4D0D-A0D9-BA80A9DC4BCE}" type="slidenum">
              <a:rPr lang="es-PE" smtClean="0"/>
              <a:t>‹Nº›</a:t>
            </a:fld>
            <a:endParaRPr lang="es-PE"/>
          </a:p>
        </p:txBody>
      </p:sp>
      <p:sp>
        <p:nvSpPr>
          <p:cNvPr id="32" name="31 Rectángulo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39 Rectángulo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40 Rectángulo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41 Rectángulo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56" name="55 Rectángulo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64 Rectángulo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65 Rectángulo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66 Rectángulo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AA654B-FA84-4B2B-8086-22390B6C3AC4}" type="datetimeFigureOut">
              <a:rPr lang="es-PE" smtClean="0"/>
              <a:t>25/06/2013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9CF2B9-C39F-4D0D-A0D9-BA80A9DC4BCE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Forma libre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14 Forma libre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12 Forma libre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16 Forma libre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17 Forma libre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18 Forma libre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19 Forma libre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20 Forma libre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21 Forma libre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22 Forma libre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23 Forma libre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24 Forma libre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25 Forma libre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26 Forma libre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AA654B-FA84-4B2B-8086-22390B6C3AC4}" type="datetimeFigureOut">
              <a:rPr lang="es-PE" smtClean="0"/>
              <a:t>25/06/2013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9CF2B9-C39F-4D0D-A0D9-BA80A9DC4BCE}" type="slidenum">
              <a:rPr lang="es-PE" smtClean="0"/>
              <a:t>‹Nº›</a:t>
            </a:fld>
            <a:endParaRPr lang="es-PE"/>
          </a:p>
        </p:txBody>
      </p:sp>
      <p:sp>
        <p:nvSpPr>
          <p:cNvPr id="7" name="6 Rectángulo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AA654B-FA84-4B2B-8086-22390B6C3AC4}" type="datetimeFigureOut">
              <a:rPr lang="es-PE" smtClean="0"/>
              <a:t>25/06/2013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9CF2B9-C39F-4D0D-A0D9-BA80A9DC4BCE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24 Rectángulo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AA654B-FA84-4B2B-8086-22390B6C3AC4}" type="datetimeFigureOut">
              <a:rPr lang="es-PE" smtClean="0"/>
              <a:t>25/06/2013</a:t>
            </a:fld>
            <a:endParaRPr lang="es-P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9CF2B9-C39F-4D0D-A0D9-BA80A9DC4BCE}" type="slidenum">
              <a:rPr lang="es-PE" smtClean="0"/>
              <a:t>‹Nº›</a:t>
            </a:fld>
            <a:endParaRPr lang="es-PE"/>
          </a:p>
        </p:txBody>
      </p:sp>
      <p:sp>
        <p:nvSpPr>
          <p:cNvPr id="16" name="15 Rectángulo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16 Rectángulo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17 Rectángulo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19 Rectángulo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20 Rectángulo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Rectángulo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29 Rectángulo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AA654B-FA84-4B2B-8086-22390B6C3AC4}" type="datetimeFigureOut">
              <a:rPr lang="es-PE" smtClean="0"/>
              <a:t>25/06/2013</a:t>
            </a:fld>
            <a:endParaRPr lang="es-P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9CF2B9-C39F-4D0D-A0D9-BA80A9DC4BCE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AA654B-FA84-4B2B-8086-22390B6C3AC4}" type="datetimeFigureOut">
              <a:rPr lang="es-PE" smtClean="0"/>
              <a:t>25/06/2013</a:t>
            </a:fld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9CF2B9-C39F-4D0D-A0D9-BA80A9DC4BCE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AA654B-FA84-4B2B-8086-22390B6C3AC4}" type="datetimeFigureOut">
              <a:rPr lang="es-PE" smtClean="0"/>
              <a:t>25/06/2013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9CF2B9-C39F-4D0D-A0D9-BA80A9DC4BCE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8 Conector recto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9 Grupo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14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grpSp>
        <p:nvGrpSpPr>
          <p:cNvPr id="14" name="13 Grupo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10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17 Grupo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18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79AA654B-FA84-4B2B-8086-22390B6C3AC4}" type="datetimeFigureOut">
              <a:rPr lang="es-PE" smtClean="0"/>
              <a:t>25/06/2013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419CF2B9-C39F-4D0D-A0D9-BA80A9DC4BCE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AA654B-FA84-4B2B-8086-22390B6C3AC4}" type="datetimeFigureOut">
              <a:rPr lang="es-PE" smtClean="0"/>
              <a:t>25/06/2013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9CF2B9-C39F-4D0D-A0D9-BA80A9DC4BCE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AA654B-FA84-4B2B-8086-22390B6C3AC4}" type="datetimeFigureOut">
              <a:rPr lang="es-PE" smtClean="0"/>
              <a:t>25/06/2013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9CF2B9-C39F-4D0D-A0D9-BA80A9DC4BCE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14 Rectángulo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15 Rectángulo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16 Rectángulo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9AA654B-FA84-4B2B-8086-22390B6C3AC4}" type="datetimeFigureOut">
              <a:rPr lang="es-PE" smtClean="0"/>
              <a:t>25/06/2013</a:t>
            </a:fld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s-PE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419CF2B9-C39F-4D0D-A0D9-BA80A9DC4BCE}" type="slidenum">
              <a:rPr lang="es-PE" smtClean="0"/>
              <a:t>‹Nº›</a:t>
            </a:fld>
            <a:endParaRPr lang="es-P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pe/url?sa=i&amp;rct=j&amp;q=&amp;esrc=s&amp;frm=1&amp;source=images&amp;cd=&amp;cad=rja&amp;docid=U1S1sZPEsOTExM&amp;tbnid=maJS8iYoKRbFbM:&amp;ved=0CAUQjRw&amp;url=http%3A%2F%2Fdisenoperu.blogspot.com%2F2011%2F01%2Fsobre-rediseno-de-identidad-el-caso-gap.html&amp;ei=zG7KUbGTDNLG4APKiIHAAg&amp;bvm=bv.48340889,d.dmg&amp;psig=AFQjCNGapgDYgANKyYfSKEH7T2iITiLCCA&amp;ust=1372307507043095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.pe/url?sa=i&amp;rct=j&amp;q=escuela+democr&#225;tica&amp;source=images&amp;cd=&amp;cad=rja&amp;docid=YJLfN5QbIUkL9M&amp;tbnid=x7pWncZZPMBqvM:&amp;ved=0CAUQjRw&amp;url=http://olahjl2.blogspot.com/2013/04/la-escuela-democratica.html&amp;ei=gxWgUfGdO-W50gGip4GgDw&amp;bvm=bv.47008514,d.dmQ&amp;psig=AFQjCNHn5_zdXzqa1xRDOVCTnKrFhT30Iw&amp;ust=1369532077758562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.pe/url?sa=i&amp;source=images&amp;cd=&amp;cad=rja&amp;docid=2eC5q5s3oxdZaM&amp;tbnid=P6yZ0rxDH7IEjM:&amp;ved=&amp;url=http://www.achnu.cl/tag/convivencia-escolar/&amp;ei=shagUf6zEafJ0QGxjIHgCg&amp;psig=AFQjCNEbD97acwDOcNH9OlqugRIRMRsEYA&amp;ust=1369532466337989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.pe/url?sa=i&amp;rct=j&amp;q=convivencia+escolar&amp;source=images&amp;cd=&amp;cad=rja&amp;docid=HSWbl8rqJ6tq8M&amp;tbnid=mMicZ9HOsAlkaM:&amp;ved=0CAUQjRw&amp;url=http://www.elbloginfantil.com/evitar-situaciones-conflicto-aulas-planes-convivencia-escolar.html&amp;ei=SRigUbuWGeXI0wGegYGwDQ&amp;psig=AFQjCNGjCuu4-g1FO0-aM1-4RHPbPNWm5w&amp;ust=136953243631263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pe/url?sa=i&amp;rct=j&amp;q=escuela+democr&#225;tica&amp;source=images&amp;cd=&amp;cad=rja&amp;docid=3_szViJswHcPtM&amp;tbnid=z5zmx3UlOh5nYM:&amp;ved=0CAUQjRw&amp;url=http://ucarsevilla.wordpress.com/2011/10/09/memoria-y-ejemplo-de-los-maestros-republicanos-la-defensa-de-la-escuela-publica-ayer-y-hoy/&amp;ei=3RigUeXvHoa60gGfhIDIBA&amp;psig=AFQjCNFvMmppeQKczTo-FfW09rOzOpjyJw&amp;ust=136953300770879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hyperlink" Target="http://www.google.com.pe/url?sa=i&amp;rct=j&amp;q=docentes+y+estudiantes&amp;source=images&amp;cd=&amp;cad=rja&amp;docid=swTdOpe5hSR9oM&amp;tbnid=dD5yenUuQSQzTM:&amp;ved=0CAUQjRw&amp;url=http://engage.intel.com/thread/9866&amp;ei=IxugUb2UGcXS0gGHh4C4Ag&amp;psig=AFQjCNH_3c8ul3x36YmVsauVIV7q4czduA&amp;ust=1369533574848493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hyperlink" Target="http://www.google.com.pe/url?sa=i&amp;rct=j&amp;q=colegio+dibujo&amp;source=images&amp;cd=&amp;cad=rja&amp;docid=Fc5zufUF_bFvwM&amp;tbnid=UJ0SzQZ0C8BO5M:&amp;ved=0CAUQjRw&amp;url=http://aniande-pintamonos.blogspot.com/2009_02_01_archive.html&amp;ei=ziigUbDkNOH30gG7moDQAw&amp;psig=AFQjCNH-sf1fzBG5KNOjgF3Qg5nddvc2vA&amp;ust=1369537080796919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com.pe/url?sa=i&amp;rct=j&amp;q=los+valores&amp;source=images&amp;cd=&amp;cad=rja&amp;docid=69XqHbjMZxzfGM&amp;tbnid=_LCtCD5hqIPGWM:&amp;ved=0CAUQjRw&amp;url=http://albaandreucallau.blogspot.com/2011/04/los-valores-en-los-ninos.html&amp;ei=rimgUeH3B-SB0QH2zICIDA&amp;psig=AFQjCNE5daxZjza6D-DLqArSM8zbIuaVDA&amp;ust=136953729482244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m.pe/url?sa=i&amp;rct=j&amp;q=sociedad+democr&#225;tica&amp;source=images&amp;cd=&amp;cad=rja&amp;docid=wQrvV4qS-cNcDM&amp;tbnid=2SMppacsMA9mpM:&amp;ved=0CAUQjRw&amp;url=http://lasvaledoras.blogspot.com/2010/11/sociedad-democratica.html&amp;ei=7CqgUc7-GsjK0AHf8oG4DQ&amp;psig=AFQjCNFrVXNQkgOXzzxlt8D5JcS_D88QJg&amp;ust=1369537531927101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ceipeuropa1.jimdo.com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hyperlink" Target="http://www.google.com.pe/url?sa=i&amp;rct=j&amp;q=docentes+y+alumnos&amp;source=images&amp;cd=&amp;cad=rja&amp;docid=CYNQUyLAKTlTKM&amp;tbnid=Di9j2Kbmx4oNmM:&amp;ved=0CAUQjRw&amp;url=http://pdiazacero.blogspot.com/&amp;ei=5SagUbKtOMXK0AGUx4DIAQ&amp;psig=AFQjCNH0Gzzrvgnw_S7M1uXa0rYzItv0wQ&amp;ust=136953661234689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683568" y="1772816"/>
            <a:ext cx="7992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AULAS DEMOCRÁTICAS II</a:t>
            </a:r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3568" y="3140967"/>
            <a:ext cx="80441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Características de una aula democrática</a:t>
            </a:r>
            <a:endParaRPr lang="es-PE" sz="3600" dirty="0">
              <a:solidFill>
                <a:srgbClr val="FF0000"/>
              </a:solidFill>
            </a:endParaRPr>
          </a:p>
        </p:txBody>
      </p:sp>
      <p:sp useBgFill="1">
        <p:nvSpPr>
          <p:cNvPr id="7" name="6 Rectángulo"/>
          <p:cNvSpPr/>
          <p:nvPr/>
        </p:nvSpPr>
        <p:spPr>
          <a:xfrm>
            <a:off x="2319255" y="4437112"/>
            <a:ext cx="4494757" cy="584775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Lic. Daniel Pareja Ponce</a:t>
            </a:r>
            <a:r>
              <a:rPr lang="es-ES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es-ES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909766" y="5445224"/>
            <a:ext cx="118647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2013</a:t>
            </a:r>
            <a:endParaRPr lang="es-E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9" name="8 Imagen"/>
          <p:cNvPicPr/>
          <p:nvPr/>
        </p:nvPicPr>
        <p:blipFill rotWithShape="1">
          <a:blip r:embed="rId2" cstate="print"/>
          <a:srcRect t="3673" r="6542" b="4425"/>
          <a:stretch/>
        </p:blipFill>
        <p:spPr bwMode="auto">
          <a:xfrm>
            <a:off x="7812360" y="330449"/>
            <a:ext cx="807095" cy="935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1.bp.blogspot.com/_WDLadLFHegE/TTXwD0cqJrI/AAAAAAAABvU/vGFy0uUUbPM/s00/logo_color.jp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3" t="13219" r="12084" b="12972"/>
          <a:stretch/>
        </p:blipFill>
        <p:spPr bwMode="auto">
          <a:xfrm>
            <a:off x="760537" y="330450"/>
            <a:ext cx="2371303" cy="935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466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39552" y="260647"/>
            <a:ext cx="8343056" cy="2554545"/>
          </a:xfrm>
          <a:prstGeom prst="rect">
            <a:avLst/>
          </a:prstGeom>
          <a:gradFill flip="none" rotWithShape="1">
            <a:gsLst>
              <a:gs pos="0">
                <a:srgbClr val="000082"/>
              </a:gs>
              <a:gs pos="4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16200000" scaled="0"/>
            <a:tileRect/>
          </a:gradFill>
          <a:ln w="25400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PE" sz="3200" b="1" dirty="0" smtClean="0"/>
              <a:t>La escuela debe constituirse en un espacio de aprendizaje y de reflexión para la convivencia, de modo que el </a:t>
            </a:r>
            <a:r>
              <a:rPr lang="es-PE" sz="3200" b="1" dirty="0" smtClean="0">
                <a:solidFill>
                  <a:srgbClr val="FFFF00"/>
                </a:solidFill>
              </a:rPr>
              <a:t>clima institucional</a:t>
            </a:r>
            <a:r>
              <a:rPr lang="es-PE" sz="3200" b="1" dirty="0" smtClean="0"/>
              <a:t> avance visiblemente en la construcción de una verdadera democracia.</a:t>
            </a:r>
            <a:endParaRPr lang="es-PE" sz="3200" b="1" dirty="0"/>
          </a:p>
        </p:txBody>
      </p:sp>
      <p:pic>
        <p:nvPicPr>
          <p:cNvPr id="1026" name="Picture 2" descr="http://1.bp.blogspot.com/-xqyOOxxi3Ts/UWRKNezIXEI/AAAAAAAAVdU/N7cAy9XhaNo/s1600/escuela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039224"/>
            <a:ext cx="3195500" cy="366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928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33684" y="3933056"/>
            <a:ext cx="7920880" cy="2677656"/>
          </a:xfrm>
          <a:prstGeom prst="rect">
            <a:avLst/>
          </a:prstGeom>
          <a:gradFill>
            <a:gsLst>
              <a:gs pos="0">
                <a:srgbClr val="000082"/>
              </a:gs>
              <a:gs pos="5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16200000" scaled="0"/>
          </a:gradFill>
          <a:ln w="25400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PE" sz="2800" b="1" dirty="0"/>
              <a:t>La formación ética de </a:t>
            </a:r>
            <a:r>
              <a:rPr lang="es-PE" sz="2800" b="1" dirty="0" smtClean="0"/>
              <a:t>los nuevos estudiantes debe </a:t>
            </a:r>
            <a:r>
              <a:rPr lang="es-PE" sz="2800" b="1" dirty="0"/>
              <a:t>impulsar la convivencia escolar desde una perspectiva de pleno </a:t>
            </a:r>
            <a:r>
              <a:rPr lang="es-PE" sz="2800" b="1" dirty="0">
                <a:solidFill>
                  <a:srgbClr val="FFFF00"/>
                </a:solidFill>
              </a:rPr>
              <a:t>respeto a los deberes y derechos de todos</a:t>
            </a:r>
            <a:r>
              <a:rPr lang="es-PE" sz="2800" b="1" dirty="0"/>
              <a:t>, a fin de reforzar la </a:t>
            </a:r>
            <a:r>
              <a:rPr lang="es-PE" sz="2800" b="1" dirty="0" smtClean="0"/>
              <a:t>democracia, </a:t>
            </a:r>
            <a:r>
              <a:rPr lang="es-PE" sz="2800" b="1" dirty="0"/>
              <a:t>fomentando </a:t>
            </a:r>
            <a:r>
              <a:rPr lang="es-PE" sz="2800" b="1" dirty="0" smtClean="0"/>
              <a:t>además </a:t>
            </a:r>
            <a:r>
              <a:rPr lang="es-PE" sz="2800" b="1" dirty="0"/>
              <a:t>el mejor ambiente posible para el aprendizaje </a:t>
            </a:r>
            <a:r>
              <a:rPr lang="es-PE" sz="2800" b="1" dirty="0" smtClean="0"/>
              <a:t>de todos.</a:t>
            </a:r>
            <a:endParaRPr lang="es-PE" sz="2800" b="1" dirty="0"/>
          </a:p>
        </p:txBody>
      </p:sp>
      <p:sp>
        <p:nvSpPr>
          <p:cNvPr id="5" name="AutoShape 2" descr="data:image/jpeg;base64,/9j/4AAQSkZJRgABAQAAAQABAAD/2wCEAAkGBxMTEhUUExQWFRUXGRcXFhgWGB8YGxscGh8aGSAeHyAbHCggHBwnHBoYITEhJSkrMC4uHR8zODMsNygtLisBCgoKDg0OGxAQGywkICQsLDQsLCw0NCwsLCwsNCwsLCwsLCwsLCwsLCwsLCwsLCwsLCwsLCwsLCwsLCwsLCwsLP/AABEIAK4BIgMBEQACEQEDEQH/xAAcAAABBAMBAAAAAAAAAAAAAAAABAUGBwEDCAL/xABJEAACAQIEBAQEAwMJBQcFAQABAgMEEQAFEiEGEzFBByJRYRQycYFCkaEjUrEVJDNicoKSssElNFOiwghDY3PR0vBEg6Th8TX/xAAbAQABBQEBAAAAAAAAAAAAAAAAAQIDBAUGB//EADwRAAIBAgQDBgUCBQMEAwEAAAABAgMRBBIhMQVBURMiMmFxgZGhscHwFOEGI0LR8RUzUiQ1YnI0c7IH/9oADAMBAAIRAxEAPwC48TGdKTu9QwWQ3NLqGCyDNLqGCyDNLqGCyDNLqGCyDNLqGCyDNLqMed8WUtMWWSS8igHloC779LhQdN+17YZOpCHiaXqLmtrKVl5uw0eHGZVNQat6lrsJVUIPljBRX0L621gE9zviLDVlWhnWz2EhXVWmpw2d7edna/yJniwDbZnAIGAAwAGADBOADVT1KSAlHVwCVJUhgCOo27j0wCtNbiNM+pTLyRUwGW9uWJUL3te2nVe9t+mC6FyS3sL+YL2uL2vbvbpe3pgG2E82ZQpIsTSxrK4ukbOodhvuqk3I2PT0OC4qi3qFDmcMyGSKVJEBKlkYMoK9RcG22C4OLWjE0fENIyRyCoh0Sm0RMirrO2y3Iu248vXfBdC5JbWFT5jCJVhMiCZlLLGWGsqOpC9bdfyPpgEyu1zw+bQCRomlQSIgkZSwBCG/m37eU3Pbv1GC4uV2uJ6PiWilcRxVdPI7X0okyMxsL7ANc7AnBdA4SWthySQHoQe2xvvgG2sJ6TM4ZWdIpY5GjOmRUdWKG5FmAN1N1YWPocAri1ue2rYwxQyIHClypYagq2u1r30jUtz7j1wBlZigr4pk1wyJKlyNUbB1uOoupIwA01ubhKtytxqABIvuAb2JHYGx/I4Ase8AgYADAAYADABjBoLmfUMFkGaXU3qNhhjLkW8qNGHrYpy8TM4BAwAGAAwAGADXMxCkqNRAJAva57C/a+FApvLJJHlKKt66okczK+3LYbtr7iNFsF/eGm3zXxzNfB18Zi3GppFfTy82Y2IwdfGYpqp3YR2flyt5vn09rFk8HcPNRxSK8vOeWUyu+jQLlUTSACdgEHfHQUKMaMFCOyNiEIU4KEFZIfsSimcABgAMAGMAFSeMOcu1XS5c0vw9NMEeeW9rhnZbEm1lXRfrbzC/TDJPWxaoxVnIVeIlKuWZK0NCHVHkWNzqZyquCWN99Ooqq9h59tzhXotBKbzzvIiHEfC2XQ5JBVwP/OW5JDiQsXdvnSwbSpTzHYXGix3w1pWJYzm5tPYU5+cwnrcvko5D8WcrglJuFL3LlhuNJuTfSdv0wrvcSOVRd9rivhviIZpnFN8RT6JIqeeKVG3GoBgbA7r1I0np0ucCd2NlHJB2GKuqp8pbMMrjR3+KKCmIvsrkrcW3ZmQ6NvxL7EFNtB6SnaXQf+LeHUoIMmp1A1CqVpSPxSMY9R9+wHsBhWrWGwnmcmOXi5l7UlVS5vCpvFIiT6e47E+gK6oyfdRglpqMou6cGe/DKg+OqKvNqiP+lLR06t5gEtpbr18tkv8A2/W2COuoVXlSghi8CMpiYidqbU6SuqVHNto/Zi6GPX5tm2Om3mO+wGCI+u3a1/YRZVmmY0M9dW06GajWsnWoi1bXDX1WsSmzDzgHp5ha2Eu1qK1GaUXvY35PxM0OXZrXUy6JZ6yysd2RZDqF+xKh2A92v7ET0BxvJRfIlXh1w3Sx0JrEkaapnp35shkJ3YamTTe11YAEm5uvbph0UrEdScs1uVz34P5hHT5JzpW0xxtMzH2B9upwR0QlZXqWRB8m46eGuTMJahXSreRKiAXLQxIQIyQOpAJtsTYHqWw1PW5M6accvQ6BjkDAMpuCAQR3B3BxIUT3gAMABgAMABgAMAG9OgxGy5HwoT4kWxUl4mZwCBgAMABgAMABgAYs5yLXKlVBpSqjBUMR5ZEPWOS25U9j1U2O+4JYkjPTK9iM574jvHojgpuZVcwRS07yaZEcqWFgAeYpAuHBtuPXDJVFFXZJChm5j5wNxBPVrP8AEQrBJDLy2RW1W8ivufXzW2wsJqccyGVaeR2JPhxEGAAwAYwANedcOUtXp+JgSXRfTqHS9r2/IYGkx0ZyjseKThejjgkp0p41hkJLx2urEgC+/ewG/sMFkK6km73ECeH2WAgiihuCDutxt7E2OEyoXtZ9R1rKKmSQ1kiorxxlTKdtMYuxHpp3JwvmIm33RLQRUM8qVcQieZowySLs5ja4uRsbG5G4wabitzSyszmlPRGZJpliaaLUI2bdlsrSEAeugM32vgdgjntZbDNUZ9ltYFedGPI5kq82NgU5aRzF7Dp5JIyO++EumPVOcdiTVcEFSkkLhJU2SVL33sGs1uhsVP3GF3Iu9F3NlJQRxRCKNQkarpVU8oA9rdD79e+ARtt3GrLeC6CnkWWGmjjkW+llBuLgg9/QkYSyHurJqzY40GUwwiQRRqgldpJLfidurG/c4Ww1yb3EsfC9GIpYRTxiKZtUqafKzXBvboLEAi1rWFsJZC9pK97mnLeDaCBi8NNHGxVkJUG+ltiOvfBZA6knzNo4Wo/h/heQnI1ajFvpJve5F9997eoGFsg7SV7mh+CMuKaDRU1rAbRKG2/rAau3W+/fCWQvaz6jvQUUcMaxRKEjQWVR0A9BfCjG23dinAIGAAwAGAAwAGADenQYjZcj4UJ8SLYqS8TM4BAwAGADGAAwAZwAYwoFdSZBBDxBHMy3aoSSWI3IKSxpoYW6MrI2odwVOM7iGZU7r3NDDSzK3Qd+AbGXM2HeukH5JGP43xYwf+zFEGK8ZIJ86pkk5TzwrLYHltIoex6HSTe2LBBlbV7C1HBFwQR6jfANsZwAZwAGAAwAGACMeI0v8wlhUapagfDwp3Z5Nv0XUx9Apw2c1CLbJaMW5oiOSZFS5fmEUdJqeWGmnat0m/zKjICzWVWLL5VJAA3NuppYOpUqXlLbkXK6WWwjyOvaveGqJZkLz0dSAAC37KZYJW03VWKysjFTa7C21rXN9SJrLdD09QGWYpRgrJQxSiIyCNmFQBHIZGZhpVEghUkb7HrcWVjLba8xq8OeML1XwMbRPqvK87sQZZCS0ugdW6qqA28sZbfoUi+Q6rBWzE9zDjCjhkMck1mVlR7KzKjNawdgCqE3HU4dmje1yBUpNXsP2FIzOAAwAGAAwAGAAwBYS/yjDq082PVe2nWL39LXvfALZinAIZwAGAAwAGADenQYjZcj4UJ8SLYqS8TM4BAwAGABn4lrWiSJlNtVRBGfcSOEt+uBsfBXZB+HeNnWdo5Y6qZo4hEwiiZhzRLNrJNwANPJsT774bmJpU7x5Ejh4xdZo1q6YUcU2oRSSzoSWWx0sq7Je5t5je3vhbkfZ3XddyWKb4UiIhxsdFXlUo+YVRj+0sbqf4Yq4yN6Mi1hX3rDblebfC5dmFUoXWKmrKhvlL8wxrfcbXC98Pw+lKPoFWOarYh2cpmMAaolnonp6moQVFTBGlSYx8qgiQaQiLsAPXrc4V6llKysjzxBDW8PTieKojqIakabMuncea+hSALDoynvY4VOw2cFJak74E48FbIYGCs+hpA8YKiylQyujEtG4LAdw3UHD4yuVatLLqic4eQEez7jGmpJlhlazGNpDbc9QqqFG7O7E2Ufuse2Gt2JI03JXQ/xyBuhB7bevp9cOI7HonABXdTxBcVWaEFooA1PQJ/xHJ0tKPXW+lAf3VPqcZWLk6tRUY+5pUYZI3FNJkIo8pqDUp8RM6SVFWC2nmPbUVLDootb0sCbb40YxUY2RVc3OpoyI8M5hC8xSNORUB0jWagL/BM2nVGsq6rSW8ynbcX32vgTRLKLXmvmSrNK2SngnmmmKNTPBGakxKWqQBqZGjFgYtczAaSLG/Wxuu25GknZLny6Ee4QAqM5q66liM8DoVim0iNY5SibFWs3YqWA7+5wi3uOnpBRY4eHccdVQVNDUzQtNM8sjojguvMsWJQgFWSS/wBwPbGNi3KNZVEmXIJZbImPAtVK9FGJ/wCmi1Qy/wBqIlL/AHABv3vfvjZpzU4qS5mbWjlm0SDDyIwThQM4QAwAYJwoFC1GYwVFfWxhDNIahmQxVDxPJFYIyx2YIzKVDBSPMNdiMYfEp16U+0hUyxtZ6XSfJy52eza2djUoxjlSaHiq8P4lDJFTqI542McrhxNTSIupTIxZhpLAg6QttuuOep8aqOSnObzQaulbLNN2eVJJ3Xne5YdJEo8PM1livl9bKGqo7GNmJPNjKhvKSPPpOpT3sL46/A42ni6XaQ8/XTqZuJouLuTrF0qmcABgAMAG9OgxGy5HwoT4kWxUl4mZwCBgAwcKBDc84j5krQQokgjmp4izjUvPaRHAUdzFGrSMex0gWN8NbJ4wsrs8ZBnL1UsscyRyU0s1XHEGUHUkHKTcHZlLczqL9MC1CUVFXW+g58TZNH8A8UVJDNy0Ywwuo0g2I8twbNYm1vzwoyEnm1Yl4DmqI1FHUkM8MFO6PpKko4ZSr3ZvOjIQSDuLbDCLoLVyvvI8cWkS1+WU4+ZZXqW/qpEjAE+xZgMVcdPLRZNhY63ITxNViGklieNpYFzcioVBq1RkioK9erFgBc9cLh5XoxJWv5t/I8USU00k/wDJhp/hqiLl1VDVSNTsrr0dLggEeq9CD9pCQiOSUwnrJV5TTpArBqZpTMZY1/ZytDIQBrUaHUC19It0sQCbeH1J/te8Msc0UdMb1EfzSxsVEazDtKpU3NgTpF8OhuQYi2UnPiFmskFLphcRzTOI0e19A3eR/wC7Grn62w+TsiCjHNLUguWRRVFIkFQyoeQtQJioNQzu0rw+cm5lWnikN/64tsLYbuiZuzuiW+E1ck1CGigWCEO6xqHMjGx3aQkDzk74dHYhrK0tR240rXSnMUR/b1BEEP8AafYt9ETU5/s4bVmoRcnyEowzSGCKhjmraehiF6XLESSTuGntpjU+pVbufcjGfgKbk3Vluy5iKmWNkTuSMMCrAFSCCCLgg7EEHqLY0zOKxz3KaymqA8USyUMCs+mNI4eWZfK7okZ/aukWsC4B8xsScN5lqMota7kKz3ifMqgyVYjHwtURSQQyjWjAliCq3tzAV3f1aw6bNbJY01FFseGXDXwVDEskaJUFTzWUAM12d1Dm3mKhtPfph8VZFWtPNLTYOLsrjg0ZhDEiy078yQooVpImusoYgXayMz79198Q4il2lNxQ/D1GpWZ5rq4UeYRSXHwtfpQnstQB5GvfpJGFT6ouKXDavddN8ixiad1mRKausjiAaR1RSQoLsFFzsBc9zjUKCTexT/jrxPC6Q09PPqlSTW4iY+WykC5Xa9z0vfDJMs0INXbRKPDXxDjrlEE37KrQWKG9pNOxZb739VO/XrhYyuMq0nHVbE+w4gIR4pynl0sZkZIZqlIqgI2gtGQzEavwqNNz6i+Iq7ag2tyxh0nLUjeecGZbT01NNTLdZ6umIlJLNy3YkBCd1WxHv0ve2MCtia7jNPdRlp7M0VFDvR5fLGGFQpkVqXyxGUapJFeWZ03be4Kgk7W2O18cvUrU5tOk8rz720UbRint6+d9SZJrcYvEDM9MHxl9r0c+XNYBgzbyp+8E5aqxB2uw+2pwOMqeJjTho451U6aeF9L3uvRDKtnF39i3oJQyqw6MAR998dwYjVmbMAgYADABvToMRsuR8KE+JFsVJeJmcAgYAGTjHN2pqSSRBeU2jhHrLIdCfbUQT7A4GPpxvIr6OEwHlRXeSjUQox3EmYVvzSf1hGhJJPQE+mGli99ev0RGuO6yanqYKagkYfydBZnBsTI5USE32YnXHcW6scNY+CTV5cy+6SJlRVZzIygBnYAFiOpIUAAnrsAMSFJ76FW5hxokb1EtKRNWVLFE3ukEMJaNC1ulzrkC9SX36DEuHoTrTywV/t6k0korvbL5keyLiqeknmMqPWV06JFSTHfe/wDRkEjSuo6tuvf1FfivDKkKkYt90sUK0ZRbWhaWR8IRxULUs/7YzanqXPWSST5mB7WNtJ6jSMOjFJWRVlUbnmKx8RMlky6APK1JV81uUrz0w+IA0mzF1N3KgAXN+2GONi1Tq5yE8K5nMkscVGl6gSBqdgwvzLaX+cAaJE2Km3RfphpI3Y6A4ByKSBJZ6hI46qqfmTJGLInZVXc9tzufMx3OJYqyKVapmehD/G6VzLTqv4YKpj/93RAP1e33OGzJcNs2ZJjp6uUyglIXdSB2WOihBt9EaWwHr74US7at+bjbwrm5ycPrDPAs0lNUKq3bmqC8Eii/SWIBT2uoPqcNTykk6fapNbj7wdxOtXWVVTWAQvSREwQkf0cTDVJJe/mcgID0sLDvjLxtV1YRyaxfMsRoOg3GSsyVcA0pFMZ3XTLVu9VIOhHM3Rf7sYQfn3JxqUYZIKJn155pkgqahY0Z3YKigszMbAAdST6YkIkrlUVnG+YVjymhEUVNpKRtMpLSHcFxb5R6dfv2y8XxWlh5ZXq/LkVsVxDDYSShO7lztyGWioMx0UcUktOsVGweIIhclhfdtVgTue/2xSnxykl3Itvz0+5BW/iKhltCLb87L7scaPxHzHQ8KQxyzU7OZpZNg6gkqqqlrOy7X6Y0XxGlGnCUv6rfnsXJYvDxhTqTds9rW+fsuYpfj6szORaOhhFOJ01c+cgkRjZyq7g+g3P26iarioQi3fbR+pdo04Sk0ndrfyFvHkscOXxZTCXqqwrEkKrbWhjItIxHyAWsL/wucZuEhOdXtVoi7JpLUd+MkjlqsspqnTIHkdpIRYhmWNtLFTvyw2r88aWMlKNJuLKeGScmyGeKfA6UmWaorFYql5F8tisc1hpJ72YKAT2tihhMS51bPp80XJLQqOauczc5SVkur6l2IcW8w9PML/fGmMOofDviX4+hjnawk3SUDprXqR7EWb74li7oz6sMshF4r0AmofMruiTQvIsYJYprCvsN9lYnb09L4bUvl0HUGlLUgfE+YQOaWn5zfyZFAvwsgYqs08YCqs0ireMgA3AUEddri2DVVaMHKnG82+9pdqPNpNq/xNJW5imLiWktGamujqKlGmnvZ/h9ckZjWPUFJVAD2U3sTbGLLA4m8uxouMGox5Z7J3zWvv7kikub1E0yyZu9LSx8qWGMn4mWGApFEgKERxySDV8qhbAC+1xbps8I4c6NSdRqUb2tmd297uSWl7vQhr1Uol2qoAsNh2x0ZknrCAGAAwAb06DEbLkfChPiRbFSXiZnAIGACPcUU5eSlJW8cMr1Enp+yjfTf++yke4B7YRkkHZMi/DMVhTTzbkQVOZS3HWScjSf7kRdAPQ4REs+aXoRXNImhohUOAZRTJVOG6F6qrjlsw+kVvXbCXH7u3n9hthzzMpVH+0ZQ5VWZfLsH3OwGw9MbNLhSqQVp96ybXS5BKtGL8OmvyPVDRJAll2HVmPUnuScb9DD08NC0dFzf3ZUnUlUd2SXw24a+LmFfMG5MTEUqdNbDrKfa+w+ntvy+PxbxNW68K2/uWlHso5eb3JhxxxtHRLy0AlqmHkivsoP45LfKv6ntjOqVY043ky1gcBWxlVU6av9F6lO180lRIZal+dK3VmGwH7qL0VfYffGJWxU6j3sj1HhvAsNg6eVxUpc219OhoamQi2kfbY/YjcHEUas4u6Zfq4DD1IOEoKz8rfQfeHuL6ujli11Ly02tVlSazlUY2LByNQ03v1ttjRw+NlOSjI4rjP8M0sPQlXotu3L9/2JF4keesfuFhoox7marVrfdYcX5bnJ0FaDFmaxF6qeygD+UIo3J7rPR8k/rIn5DDiOO3t9yCcR15NPEArM9fSU9wBv8RSyCMN7eRWH5YiqSileWi5lqhGTlljvfQ31uVCpzCigF1klBE5U9YgLspt1BAcYx+D3kpL+m+nqbfHXGGV/1W1/PUuriHPIaGnM0twi2VVQXZmOyqo9TjfbSV2cmlmZVFRns2cm8o5NHG/9ArXaRl6cw7Gw66dt/oDjE4pxJ0V2dPd8/Iz+J8Q/SLs6Xia35JeXVj3GgUAAAAbADtjk5Nyd2cdKTk7vc9YaNI/XhKR6irO4kEShB1Zxdf18v5E40qObFRp0F/TfXotzXoOWMhSwy0yuTv0W/wAtRHnlGyy5cYJDTOZFp1ZN2QSgIbetgSPvjQ4RPtKlSM9U9b+dzV4DiJOtVTd763/Oty3+FuFaahjKwrdm3klfzSSHuWb672G2OmSSNidRyeo3ZpJHT5mlTUJaN4VgjnIukbl2JVjfyagVAYi21r74o8QpznBZfctYWSV0JfGSWdcskaBiF1Lz9IBLRN5WAv03Kkn0v2xl4JRdW0vb1LktjnlcvWXSlKsss2txoCFiybFWsBswuVI6bA43SFu25f8A4N8N1FFSSLUroaSXWEuCQNKrvbYE26YkirIpV5KT0Gbjji2plqHp6SUwRQnRLKli7v3RT+EL0J63v6Y0cFgJYm7btFfP0GuUaSu1dkIhyUxqyxVEyK+7LqBRj6spFiffGjU4Bh5apu/57jVjZ9CyvBmqVaV6MhRLTuSbfjSQl1f33JX20jGJWoOhUdOXL5j6ks9prmWIBiIiM4ADAAYADABvToMRsuR8KE+JFsVJeJmcAgYANVTAHRkPRlKm3WxFjgARxZLCqhdFwIRT7nrGNtJ7ffBYc5Mh3i7EkdDJo2kqfh6UemlXaQAD2BfDo03OSgubSJKUtdeWpWGUza55yL6BpVD+Gyixt26+h+2OowdTPXqtbaJdNNNCCsrU4rnqbOJFJp3VfmYoo99TKLYfxV2wsreX1Q3Df7qLyOWywUAgo9CyxwhIte66lFrn3O+/qd8clyJ0053kc81E8ic0yhhUo384Em7k3FyT326dumMivTnKtab32PReGYuhR4a6mGSzRtnXNq+vxW3Q8w5lzJgibqASzdb9LW9N8QSw+SlmlvyNKjxZ4nHKhQ1gk8z3vta3Sz+I44qm8aJWVi0R7rc/Q7YlinFKoupSrVKdacsLLnG/s9DVRy1sjCo5jT8qWESxXsxFMRo9m8t/e5PXGlLHU4VFGel0mnyPNp8Lq2moa5W01z05+dyV5xxuHNbpp6heZJSz0+uJgdcJjuGt0BCDf64sfqaT2kvijPWBrxteL58mYyeha/OlFiTIYYzYiFJJGl0A23N3Nz9sc5xLH9tLs4eFfM6vhXDuwj2k13n8v3H3w2pOZmtZOf8AuIooV9jJdj/lP542OEQth0+t2c/x+pfENdLFhcTZItZTPAxK6rFWHVHU6lYfQgfrjTlFSTTMOLS32KKos/ghqHaV+VKNUdRGiFkkkQ21oVuAbg9et8c3ieH1nHsorMk+67q6XNPqjIxfDMRKHZQjmin3XdJxXNO+6H/hSokliaaQn9q7Min8KfKoH5XxlcQhCnNUof0qzfV8zG4pTp0qiow/pSTfV7se8UDMGDiPLZqqejp4NOppGku/yjljVdgOo36Y3OCUlUlUT6W+J0PAIRl2rl/xtp5k84Y4BSCUVNRK1TUgHSzABI7/APDTt6X/AIY6ahhqdGOWCsdBTjTowyUo2XzfqTLE4GuogV1ZHUMrAqysLgg7EEHYjAKnYpTiXNa+FqvLqMrPSodN5VDNGrrqMALHzqL2GxI6X6YysT+mpVVKbs/I28Lh6+Ip5oRvYhFLmdRDJTVtPFHTkXjLxgiJmHVZFv5CR1GwIsRa2NCFKUVfdMglC6sy6q/xEi/k2WoXyVK3h5DfMs7XAW34h+K46gYlSb05lHsXGdnsVDWZmaVY4lXmStuxJO7Mdz7kscdFPFfooQowjeXP1/yRxpds3OTsiQITYX2PfG0r21KT3I9QZ9PT15kjJLwsSq7ANHsXjY9SCOnod8cri3OtWnT3aenpzX9jShGCpJ9To7JszjqYI54jdJFDL9+x9wdj9MZpDKLi7MXYBoYADAAYAN6dBiNlyPhQnxItipLxMzgEDAAYADABSnirxAs9akSEGOkDFjqCgzvsFBO11X9bjti7gY/zO0e0fO2r0Su9CbLaFuv0GLKIQqkdGJuwKhW/vAbX67jY46TBwUYtc+eln7paX81uVazu/IcMppufmFHT2uOZz5PZYfOL+xYAYzuNV+7Gkuer9iTDxsnNly8R51HR00tRL8sa3t3Y9Ao9ySBjn27DoRzOxRniLw+aekhqpnb4+pZnqBqGnS+4UqWuNPlUEAi9we2M2lW7aq1yW3qa9OpKimoO11Z+afIjHDcFgzEbkCxI7H0buNumIcdO9kvz2Oy/hjD5VKpJatKza5PpLmtNVyY94zzrxqipzNmMMAcoJWjiZgQCFdhexba9ug79BucadCK7DM1tdnAcfxdWlj5dnJq8Enbo9RbzEokZUiqFqaaoeKpcC8EkepgNZ1eV9/KdIBA74KtFYlWlazWnVPy+5h4XFTw9RSi/XzRPFa4uO++OSemh26d1czhBw6+Ex/b5kO/Nh/yH/wDeO04X/wDFh+czz7ja/wCrkTLiuvanoqmZBd44pHX6hTY/Y74vsy6avJFfcSUIo+HI4lVWllWJL21FnnbW1j16FrH6Yw6UnUxTf5oaj0iMHDWfRNEFFkjgijEjN5bMRbT9tJv9RjHxuCqKpd6ylJ2S6dTguIcPqxqtvWU5OyXTr8yRxSBgGG4IBB9jvjLlFxbTMWUXGTi90JTWiCto52+QSGKT+qJhoDH0XVbG9wGajUknzX0Og4A7SnB81p6rkW5jqjoDOADGFA54yCtL5hWnWLSTTPo1bjzmx029Da9/THPcZinFSts9/tc7DgUrNxvy29OdjdkmYCmzKRelPM6xMOwmKhgwHa+4+/tjU4LiXGEITe6+V7Ihx0FCvJxXdvb3tceOO+HNRFZAoM8W7rb+kUD/ADgdP/5joJxcJqtFXa5dTPxFFTi0V9SyLNXo67qRr9DfSdjba4Nhf2w+i44jHxnHbf8APR6GZJOnQaZMsdOZxD86Voq0OpP7TSfmK9Nj07bdN+uOZxqlQxqlH+q3Nry5GlQeajZ8i5PBepvBVRg3SOobQew1qrFQemzX298Z+KUVXnk2uRzvaLe9ixcVyMMABgAMAG9OgxGy5HwoT4kWxUl4mZwCBgAMADbxDDUPTyLSOkc5Fo3kBKqb7na+9r22O9tjgY6DSepQmZ5e+XstNWRKzShn1I3O5nq7AjUPuMauDx+HpU+yrRsub3T9R9WDm88ZfawjramNUjmgZSIiFYA3PLPUHv6EX6Yv1qtOMIVqDXddn/6vk+fxGRjJycJ8/qWH4N5ZzJqqvPQn4eH+yti5+hOn9cYmMr9vXlNbcvQfJZIKHxLIzjK4qmFoZl1I3XsQRuCD2YHcHFZq5HGTi7ooTxZmqozFR1eiZ4yXgqthI8RuNDj1BG576R16mnHDxpSbjs+Rp059olYaMmi0xDa19+4/Q9D9MZmKleoz0zgdJ08JFtWb15r5PbztpzF2KxtGnIqqOnrZauQg8hFMceqzSSm2hQNJ1C6+Y9huNwMaVKLnQUFzfyPN/wCItMfJ+S+gsvFU5ZVzz10cdVPMZZYbgvIIg3LjCagVGpiQbenpiTvQqxjGOiVr/cw+RI8nn5kET/vIh+9hf9ccriYZKso9GzusLPPRhLqkbzUpe2tb+moXxH2c97Mlc49RZ4VTj+Uq8J5kZISzLuodNS6SRtfdtvY+mOv4UpLDxUlY4Xjji8Q3F3LTljDKVYXUggj1B2IxpGInYqjSzZRX0DMTNlxJQn5jHGedE3+FdP298Y9WHZYpSWzNWEs0Ct8gpw88sksEjsStRFAttLCQkhjc2IAIt9cJxCclFZZKN7py6eS9TI4tOcIRUZKCd05PdLovUlxq69hqKU9Mv/iMWIH2sP4Ywuywadk5Tfkrfucz2PD4ysnOo/8AxVl/cj0FK9TmMaGrp2aZTGDGC6HbaNwDsG3FwTbr1AxvYKjTnR7PJKNnfXe/Veh0WCpU3huzVOUUnfvb36p+Xp8ToDhiimhpYYp3EkqIFZgSQbdNyLmwsLnc2vjXV7aliTu7jrgGhgA5gyPOBDV1GrUU1yk6QW/Ed7AHb3uMY/EsK60e7a/5zOp4XjIUJd92Xv8ASzFEoEmX1Mx/HM0qHoRZlUfwP54qRlKnjKdNcopP6lucY1MFUqPnJtfGxbdFKWjRj1ZFY/UgHHeRd4pmatitOJsnShrhOPLBOHB9Ef5iPobXH1PphmGcMNiVOWkWn7GdjqLcO6aE4ggLadVj7jb0xrrieGcsuYzP01S17CDOXgqFRwdQjdNY6Eq5AI+tt8Z/Ep0cVQ7SD1jb4Mmw8Z05ZWtzpLLKKKGJI4UCRqAFVRYAf+vvjCGybb1FeAaGAAwAGADenQYjZcj4UJ8SLYqS8TM4BAwAGADBOFA51hzF6/OZKg2ZFZ1j62VEuqgWO1wb77G59cY3F6qjh2ub/PyxBxioqeDcU9Xb8/xqbeP8igWB51TRICo8uwbUQNx098ZnCcbWdVUm7p3MvgePryrRoSd4678tC1vCWjWLKqUKb6lMhPu7FiPt8v2x1UdjoKzvNkvwpEc1eMWYCXNZwb/suXEtxtYLqYnv8zdu2Ip7mjh1aK8+ux5o0tGoHoOhLD7E72xgVXebPXcDTUMPCK6LZtr2b1t0N2Iy4O3hvlEc+cAyrqEUBmQHprV0UE+ttVx7gY2eH60/c82/i68MUmucV9y3p+DcvcktR05Jvc8pb77k7Dr74v2RyKqSXM514jFRBU1FFA0piilkVFUG+m9wLjci2KNSjQU3Umlfq/3NqjiMRKmqcG7dF+w2JwzVncQP97A/qb4Y8fhlpnRJ/p+K3yMtLwTzBqSR6OpjMRnbXC5/EyrYoSNr2Fx9/UYsYfE0q18juUMbg61K0pxaLoxaM0r3jGEUNfHmJUtTTIaatABOx2RyoHm6BT36Dvipi6Dqw03Wxcw1S3dZW9U61dUKmn10dMqJTQ2Ya3C3XufL+p27m9srEVFSh2Ukpy3d9ka1DhdPGRvXXcurbasek4fp+roZT6ys0h/5iRjGeOrbRdl5JL6HR4fhGCoK0KaPHxMUdfl6JpVlqogVUAWEl0Gw+uNTg6qOo5yvZrczePdn2ShGya5exeeOkOMM4AMYAIZVQD4zMUUAa6CG1trb1S/64y+JSSlA0ML4Gc91tXOlPBBKnLiKiZLDeRSWsepBFww6fbbE0MNCFZ1ubLs8XUlRVHSy/NS2oM/R5xeRUiiVEaxuJJpQLItvmCj0HVh0tjfVZSktdF9WLmuxXxvlfxFFMn4gutPZk836gEffD8RDPTaFmrxItk/hQtXQU08EtpJfNK0h8qKNQIVVG51AdTjIy3M2VZRk0xyzXwohoaOSp50k0sOiXoEjsjhm8m5PluNzhbWQ2NbNK1i54muAfUA4cVWe8AgYADAAYAN6dBiNlyPhQnxItipLxMzgEDAAYAGPjfMvhqCqmvYrE+k9PMw0r99RGB7D6avJIovwxphd3sLhQA1l7ncXBv2GxH3xzHG5uyjfn+f5TMb+I6jUYwvz21+lre6Y4+JstqVF/elUH6AMe/vbFbgkf57fSL+xU/h2F8TKXSL+qJz4F14fL2hvvBK6jcHysdY3Gx3Zt8dbTd4nT1lqn19vqWLh5CVR4/ZPB8LHU6AJxKkQcbXVg5s37wGnb0wyfUs4eTvYhVBwqzRRmKqKllDBGCyC3sQRtjm63EIxqSU6d7PdXXx0K8P40x+Ck6avli7Ly8u8nb0+BuqOFakKW+JXYE7Regv64ihxHDuSXZv4llf/ANExlSSja1/T+xNvBDh9RAuYNJI8syyRlSRpVVkI22vfyA9e/THUU6cYrukuOxlbET/mybfV/mhP+IcwanppplRpGRGZUUFiT22G9r9fa+JG7FKEU5WZR3C2awCI65150jNJNrOljI2562v9scpxOjiKlZycXbZHecKrYanRUVJJve+mvuOVVxFSx/NMn0U6j+S3xSp4DET2i/fQvVMfh6a1mvqNayTVtXRwsrU8E0t432Ex0DVrW99A6WNvzx0eC4W8Nac938Dkcdx2ljHKlS1Ud/X129kdBqLAb39z3xqmCRvxFzj4XL55AbOy8uL15j+Vbe4vq+2ElLKrktGDnNJFWZVTBRFCBtCouwI+b8XyvfrfYrbHHV5uWao/6n8uW6+jPQMPDLkpL+lb+fPZ3+KHWtqlijaRjZVBJxTpUnUmoR3Zeq1Y0oOctkV1wvUNLmNLKxuXrabVY7D9otha19hex9MdnShCnlprktPucJXqTqKU5c9/sdUYtmOZwAGACKZi4FfMO70DH/A7f+84zOJx0i/MvYR91ld8UZRHLwzQ1DMFkgUaLn5g7FSvudgR9Di6TDd4X8NMCaqoUgi/KDjoT8z2O4O1r40cJS/rl7E9KPNjnDxNWzB3hp4ZIS7ql3KsyqStzfbe2M/Ecfo0ajpyM3E8bw9Cq6U3qiWeB1VrysJ3illjPfuH/g4w+DTWgyv4rj3xFULU0lTCGCB5BSaj6yFIyf8AE5Fu9vfCvVCQVpL4khpoQiKgvZQFF9zYC2/vhSNu7ubcAgYADAAYAN6dBiNlyPhQnxItipLxMzgEDAAYAIL4uZfU1FLHBTwvKryBptDKGCJuANRFyWt6/LhlTNl7u5LTdk2rX5X2+RTdLTJTyOiGvp3B0yXiVtJG9m079Dfp3GMivTrzX8yMJW5Xa+pWr0cVViu0hTnbbVr6/wBxPxIOYkQSsaqLSaRHp84J2+X5rnoB3wYJZJyvSyab8viN4bFxqSTodm7brZ+RP/Ainmiqq2OQSLZIdayoUe/m03DG42LfmMalBpxure2pfrK0UmreS/wi5sTFYrHx/Y/AwKOrVKW3t0STuenXDajWXUnoWu79CH12Vr8Ck3mimhjMiMFCMD8xBA237/U+uOTp4mX6uVPxRk7NXuvj5HMUcXL9dKl4oTlZq910Vm+nL9hTwdm0tVTtzV8w8oe1lcEdfS4PW2IeI4anhqy7N6dOn5yIOLYOlhK67J6PW3Nft0uTnwQb/ZEPs8w/52P+uOyjsdbiPGTzDiE5so0ikzqpRwWD1M21kZWGtrhlcXI9xuMPoWdWxHxidSngnOGll5prpZr76MZuIliGZOIUVI0kUAKCBdAur5AT8wPQHDatlW0Q7Ado+HRdVtycXvvre27S2tuy0KWjWXPqJv3IHkPvYMF/IvfE+LtnT8jK/h1yWFqRe2Yt3Fc1yovF/MBJW0tNcaYVaqkBNhq+VATY23/zYpY+eWk0t3p8f2ubHCKKlWUny11022+dhsypkclxIjtbfQyPa/8AWVFPY9ccriM0FlytLzuvk2zs8M4zbkpJvnZp/NJDJ4j1VoY4gd3e5A7hR/7iv5YvcGp3qSqPkvqUON1bUlTXN/JfueOHafStC5Tl6a6mJF36axc6X2U7/h2xfo1P+ttmvp5fVb+5nYmk/wBA3ly2fn0tez29tDo7G0coGADGACu+IKwfHZi46U+W6T7NIXf/ACgfljPx2rgvMv4ZWgVXlNVLmQo6P5YKVN12a7aiS7KWUlbELte33xoUaeeVieEczsWTxFE8VDKlKhLLGUjVd2Atba+5IW5A67Y1aqaptRXIsyVo2RFoc+p4aDVC4PKQIFOz6/lF163vv+ePOZ4KvUxlqi3d2+VvzQ88nw/EVcdlqxtmd2+Vt9H8iXeArD+T2F1NpCbCQsRcDqp/o+nQdeuOvidZiPEhPlFaWyuGXrzczjc/Q1gb/pAwIWXjt5fYtPDisGAAwAGAAwAb06DEbLkfChPiRbFSXiZnAIGAAwAeJZAoJOwAJJ9hgBEO8PmYUdRWt/8AVSz1aqdrL0Uf4UBv745/GzU61uhr045YlXcDZLCtVlM8yl5Kpp5CNRBV4n1RyWHbbp0Nr408VeNF5XyI4SvJotenkC55Mqi/Mo4mksPlKSMF1H1Ktt7LiPhrfZa9SLFrREtxolEq7x//AN1pen+8DqLj5H7d8R1fCT0dpegw5wiplrhbWEFhpJItYdCdyPrjjMPJzxyb/wCRx2Fk58Si5b5+fqN/hnTMtO5PRmuNrbW636EYscbmpVklyX56Fr+IqkZV0lyXX7cixPBbbLtPTTNOv/Njq6LvTT6o6OUsyT6pE7JxIMOZ+DK0tXTzBhoBnnYHSbgaj0PmBuw8y/Q9cSYV2ncrcegnh1C2raS35vy0e2z9TRnlA0dHlk+/NqGqpXK31H9olj5d/lsdsQc0+pqtRUJQ0ypW8vnp8SzeFd87U+mXg737yD137d98WsV/uL0MDgcbYSf/ANj+3TT4FpYgNM59z3Nv9pVU5WVjJMYV0C9khAjuQQdtQ/Q4xuIR7aWS6SWuvU6jhUuwpqVneWmnT4PT+xIYD5QelwDvsfXfYfwxzM072Ospvu3/AD7EA47DyVaLGpeyIgAXVd2LEAf1iLbe2Oj4RDLh23pd/wBjl+NVE8QkuS/uKq7NXSnSm+GqI515ZQNERdkIfYHzdsJQwcliu2Uk1dhWx9KeE7CzTsvTT3Oj8vqeZFHILjWivuLHzAHcdjvjdOUkrOwowCHiQkA2FzY2HrgFRz7xJmEgy7Xz4zNmNQ71aIbuqpdUjsPNoXSQdu9vrnrv4jVbLT1NOKtFJEt4JyaOCnVkQK0gDGxYgX7DmAMB0Nj3x0mHpqMNOZbppWHrMK2OGNpZWCoouSf/AJufbEs5qKuxzdldkL8NMmXMq6qzCSNRGhKwqQLFyLAkDqyrYknuw9MY0pZ5uRm4iq+XMkfgFNehdbt5X6F0YAn0C+ZR02b7bYbDYgxHiQiyHbh2mP7tVGf/AM0DBtFCv/dfp9i3MOKwYADAAYADABvToMRsuR8KE+JFsVJeJmcAgYADAAwcfVRjy6rcbEQyAfUgr/rgew+mu8iJcf1r0eTU1JB/SzrDSpbY20gN37/L/exgYan2tdyfmzVk7I18I5egzWockCDLaaKljJ6A6Qzt7WtJ+eLfEZ91U1zIqC0uPnhvTmRajMHvrrJCy36rChKxL7eXf3uMXsPT7OCRUxE7ysTTExXKt8f/APdaW3X4kd9P4H79vr2xHV8P4yeja0r9PX5cyOcVyEZa5Oq5SMHVYtuUG9tr79scdgI3xyS6v6M5DhkU+JRStu9ttE3pfUQ+GUn7F0Ox1Bxsw8pFr3Ox3U9MWONx/mRkvTluW/4ijetGS2tblvv68+ZYXg3J+wq4+8dXL+TBWH8T+WOkwcs1CL8l9DcpyzUacv8AxRNs1n5cEr/uRu3+FScWR8Vdo5l4bqBHl9cx+YoiLfraQ6SRddgfUHt074fRdqc3+alXH03UxuHS2u2/WKur68vT3Jp4u5dycvyoC45QCbdfkQ9je919cRPSxpweZzQ8cITf7WpWJuZKFl3VlN1ZW6MSw6HqTiziNXF+Rg8HVqdaHSfVP5rT4FsYhNMqHPeA1GZU8IqqpY6s1UrhHC6WFpLKLWsS563OM/GQpwi6mVN+auauFxVbLljJpLo2Jcn8N4JMwraWeapdIVgeJuYA1pAxOry2JuB0A6YdhFCpTUsqXohMRiKsf6m/VjnxH4ZUtJl9W9O8wdUEyl3B0tDdwwsos1tS3v0Y4tuOhUjWbkrjrxtUcykyurt5lqqOUkbWD7MPoSQMYmBeWu48i7V1gywcbpkhgAwcKBzhXZfCmdTojRLaoBRZTIpuxDHQ0dgDqJsG67DC0UnPf6mpQ1SJX4h8QVFEsMkOgqzMrh1JubXHQiw2PTF7FVZ00nEtVJOOqK54n4gqa+zMumNNIWNTtqba5v8AMSdva9u9zQrVp1N9iCU3I6F8P+HvgaCKA/0ltcp/rvuR722X6AYalZGZUlmlchfgDOBFUxX3R+l4+lz2H7TqerXX07jDYk2IWqY4ZLRXyJo+8c0xt6GKqZ/+nDv6RrdqlyysKVwwAGAAwAGADenQYjZcj4UJ8SLYqS8TM4BAwAGACI+KoJyyZB1kaCMD11yxrb8icNm7RbJaHjQ08Txc7PMspvwwRPUv6d1X/mQfnjL4ZHSUvMvYh2iReKsIyyrCH9vmWYSU6dzZ2CEfQLqH94YdKLqYpdEOXdgXHl1GsMUcSCyxqqL9FAA/hjUMtu7uKcAhWHj+B8DAfSpTtf8ABJ27/TDZru3/AGJ6G79Pz09SI8T/AP8Akt8vyxfIpVba06A7j6Y5HB/9xW+8t9XszluH/wDdVvvLd3ez58xo8MK86niLEi11BcWHTop3v7g/bvi5xuisqqJfL7l/+IsOssaqS89Nfj/de5YfhNPauzOL+tFIPuCP9RjV4Y74aHoXcE74Ok/ImfHkxTLqxh1EEv8AlIxfexZp+NFCZHRBqCOMjaorKeEgah5et7N5b97r7X6Yelag/NlRyz8USX9EJPlzduWvsyxv+0HH/Mqduy1AB+6P/wCmIpmhh92M3C04FfkzKNKvDOltJXpGexJ727nFita0Guhj8NUo1MVGW+Zc7736WLsxCaBFOKEAr8rfvzZk+zRM38UGKePX8llvCPVoR8LSa84zZrWCCkjHvZGJ/wDnvhMArUULi3shy8SJSuV1hH/Bdfsw0n9CcXJbFeku+iO8TtpynLYT88stBGB73Vv+nGFhI3xLfS5pz8JY+N4yAwAYwoHPcUt8/qPOVPxDgWkC303FipU672tYEHD8N/ubmrh1pEcPGOUfDQp3Mur7BWH/AFDFnHvuL1J6z0GajhLZXVqYimlY5FcRKgcKbizIdLnbqANrdcRRSdF6fnqNS7jR0FlU3Mgif9+NG/xKD/riutjHkrOxXPgpP5q+Ej5KhyPl2BJFv37XXvt6b3w2JPX1SY/5FTn4PMIupE9cB/f1OP8APhUMm+8vYmEZuAfYYcQnvCAGAAwAGADenQYjZcj4UJ8SLYqS8TM4BAwAYwAQnxGq7y5dTAi81XG5B/cgIc/rpxBipWpS9GWcNHvXGbNMzZM/neOPnSR5eeXGDYsQwfSPzxV4cmqXxLOISasysOE+JHSooOYiSLHNIy3fRd5yAWY2IGk2PTE8FFVG+bsS1qMlRU3szp4YtmQZwgFYf9oA/wAwg2v/ADlNvXySem/5YbN91k9Dd+hEOJ5A2Uki1tEPQlh86d28x+++ORway8Rt5y+j6afA5fARceKpecunR9NPhoMvDVF8LmckN/lJQXfSSpGoGxHm2tsN9xjW4xG+Hfl5X/wbXG1nwjdvPa/z5epNOBJOXxBOvaanuB7ry/8A2t+eJODTvho+V/qM4VLNw+Pk39X/AHJz4pTacprD/wCHp/xMq/641ZbF6iu+imOBZkZ8uhBF/jQ7Aar7KLXvt0/d+++FUl2aXmROlL9bOo9siS268ra/H6FmePEWrK7/ALs0Tf5l/wCrDZ7FnD+Mh/BqjnZHYk2arAJUr+H0J6e/fE8/9qHuZWFb/WYq6t4Od+peuIy6Utxtx6Y84hBUPT0bFv2TB2cvHpJ62BXURp67H1xUxSzwcOppYWhJrNFX6kq8IG5sdZWb/wA6q5XW/XQNlH2uRiWhDLBIrYl3kMfjbxfJCWy9YlZZ4FcuSQwu7iwA2/7v9cOnKw7DUXN3W5syniWHNK3LYoLqtKjzyq4sQ6qsaqN97E3uL/ocUcHhpU5ylLmT4iVoWLXvjRM0zgAxgA56yFb55VtrA/nVR5SzAt536eQq30JBxNhb9oa+H2Qg8W63VWRx32jjB7fM5JPXboFwuNleaXQfWeo45VDbKq1jbeO1+TyievUqSr/UffDoL+TIVeBl4cK/7lS/+RD/AJFxWWxjz8TK18IZWXMMxTSxUzS3YBNIIc2ufnB62G6n2I3ZHcnrLuonXDy2mzJPSoB/xwQP/EnD0Qy2i/IeYqtASt/kUaj2HsT64h/UU80o38O75L9yt28M8o323fJeT8xUDiZEtzOAAwAGADenQYjZcj4UJ8SLYqS8TDAIGAAvguBzx441Zlr9DRshiVUj8lxIp8xfVq6AmwAB6G59I5s0MNTbSUdWxBwdSJW1EFNpamddc01UshaZgiEWUn5B7D/TDYWexLXjOjpNWZE6aawU6AyI4YhtgwBvpP1GxtiKyU7l3NOeFyqOid2zo2HxUynQGNSFOkHRy5Cw/q7J1HTbFrMjD7CbY/8ADHEMNdAJ4L6CzLZhZgVNtx2uLH6EYVO4ycHB2ZA/+0Ef5pTb2/nA72/A/fthlS1tSWgk736EQ4h1/wAkNzCxa0dy1if6Rbbrsdrb9+uOUwuX/UVltbXbbZ9djmMFk/1VZEkrva9vC+uq9Dx4hp8Nm8MoW/NhgkPlDXsNBtq6N5OoIPTHRYyn2lKUdtOrX0OjxFPtcNKHrza+g608nKz2gk6CRTGfuGAH5suM3gUv5Uo9H9TL4FK+FnDpL8+hKvGrPKdMumpmlXnycvRGN22kRiSB8o0g7m2NyT0NehBuSdituDIlWrylFKh+bJJIqkkgkKAWBJsSF7bbYdKyjFepBRcp168ne3dSb8rtpe756ls+MVMz5TUBVLFeW+wvYK6sx+gUE3+uElsTUH3yoMj4rp4Hy19JPwzTGVYwf+8UC41nc3uTvbDp1YuEV0uV8NgqyxNactVPLba+l+nL8ZfGRcW0lXA9RFKOVGSJGcGPQQATfUB2I3G3vhE0yWVOUXZnOXFNSktdVy02nlNKxUDo3qwPoxufvipVcc1pHRcPjWVNyp2ut0+fuTDwq8R6ehp2pqkSAcxnV1XUqhgPKRe4Nweg74njNLQya9CU25JfsRnxB4mGY15miFkRBFFq2LKpZtVuxJYm3pbEdVprXYucPpTjLuWzLk/sSzwIyfm1U1VJ80AVEX3k1XP2VSPvh1GKS0IeJVqspWqLUtCv4iSOadnfRBSIpmbreWXdUFtyQtvL3MiYluZ6hp5sd8prGliWR4mh1bhHI1BexYDZSRvpubfXCjJJJ2RsoKtZV1L01Oh+qMyH9VOARoobhFrZjVyuuiPm1Dc0s6Kbuw0/8NrE9DYjc722sYTSV2tOv5oa9DSw119bRzNmxmlHNcotJZWbUYyTsVUgAhVW5I64rV5XqNiSu5aHjLc0H8l1SMsUepVCFAis51WOoBtRP1Ud98Twn/JldIcn3WXNNxjR0EEEEjs8ywxgQxKZJDpUDoNl6dyMVpTjBXk7GXKOrk2kur2K04T4i+CzCoqp6eaOKdpGvyA7KrnUAX1AqPVRe9h9cV6eLoyfdkviL+oo1kowqJv1JtkXFUE02YzUz6lkNKUOkqdXL0NsR1AUYg4hjP09KTT7z2KPFMR+mw/SXL82HzKnDaVRTIR5tJ2BY9ZHJ7fujc98ZmDnntGCzNa2el3/AM5P/wDK1fMxsHJSSjBZmtbPrzlL7c+ZJadXA87Ak+gsB9O/3OOgpKol33d+WyN2mppd93flt+fmhuxKSBgAzgA3p0GI2XI+FCV3ABJ6Dc/TDnJRjdlObSbbE9ZKQBp79D2v1H2PT7jENapJRThz29eXs9vchrTlFJx57evL2e3ujxBXrJGXTcgbr3BHYj1w2nioVqTnDly5p9GNp4mNWm509+nNeTEwrRqCA31OrJbujAvf81I/LFf9Us6prm016NN/VNfAr/qE5qmnvJNf+rV/qmvgUX4rZ98VmbID+ypQYl/t/jP+Lb+7ixiJaWOv4PR7+Z8tf7ETp6yennWogco8dyrAdBuLWOxuCRY+uI6U4pWLnEMNVqSzbq3skuXqJKeW3lcAA+Yeg74Kkb96IYSp2SVKslZ6q5JeDeDpMxdjE8cUatZ5HN2uReyJ1PbrYb9cSwpya7zKeKxlKEr0Y66u/P26FqZJV5flAjpEqLGSWRpnmbcGMaTsBYFiFVR3FzckbzqyMmSnUbkysPEXPKqrqZYpZSYkkLwJo5alNwrC4DE2J3PviGpUcXrsaOEwkasGovvdOvU10+brPBBl9hDzGjR5ZLKigMGJG/qO+M2jgf8AqniHK/ReqtqYa4PVo414mq+tl8tyW+OYp3SmeKeB5ILxtHrRnKtax0i9wCpv6XxrzSaLtFPVO5Acwz2Zmp3/AGcJpirQ6Rchl0kGx26qNsZ2Fowoyk4Ntyetyxh+BrB551J+PV31fw9+pIoOB8xzQvV8iKnL7tr1RCZr3LqlmKk9zsCdx3xfyuWo1V40u7uug5cF8EZvR1jSRU9OjKhUNO2qPzdSpjJbVt+R98EIyW4YitRqeFWXQsWXJ82mheOeqo1EisjrHTs40sCpsXcdie2JLMqKVOLukQPKvBSobapqUSNSQoiBZmHYnUAF+m+I1SV7l2pxGTpqmtkPXGXh7UigipqOQSQxHU8OkRvKbddS7O197MBf12GHSi7WRBQrwVTNUVymUlVGMZVoypsQwsb+hB3B+uKVSnN6s6bC4zDR7kdFyb5j9lXBFbPRtWQx8xHZl5YvzGUba1HcXuLddu+J+yvFeRlR4goVZqW0t/t8CPRQqjlTqVwbFXGkg9CCD39sRVM/NGjg1hFJOMteV9CxvB/iVac1iiCeokdoiiQR676Qw3NwFG/U+hxYo6RMfidqtdyvpf6aCWOLNPi0+Linp4efJUM6QGfS8lzq8oYMwACKSCE622w7Ur3jlsrMs/POL8vjopQakN5DHp1apyzAgXUkPqvvuBb2w9tWII05uadipqDxTr4YXjSOEPJJJJzDc6dfmIC3t81yCb9emIe1RffD5aafMiWqZ1dXla0ja3W/lZidV7DYG5PTEUsQ1otjUpcMlKDzO3Qs7w24VoMyoWjmiC1EDlDLEdDlSNSsbbE7keYH5RixC0omLie0w9ayew3Z54M1qswp3hnjPyljy5B9drfcH8sN7LXQkXEM0bTSv1tr8Sxl8McseNOZSIj6V18t3FmsL2s3S98S5UUXWknozS/hPQ2tE9VD/wCVOf8AqBGIpYelPWUU/Yjk4z1nGL9UPHC3CsOWxSrG0kgdzKzSlS17AWuqjba/TucOeWnBvkhtaqlG7WiHWooEd77q4FyyHSd9h069DivUwtKpUvtJLdaPy9fcqVMNSqVL7SXNaPyPDRVA25qaP32XzD8vL98McMXHTPHL1a1/t7jXDErTOrdWtf7e4poyANmZ++s9/vsPyxYoNKOknLzf5b4E9FrLpJy83+JfA9z1AUrcgA33PYAE3/hh1StGm0pPf7K46pVUGr87/JXMUlVzBqAIX8JP4vce2ChWVaOaK05Pr5ryG0aqqrMlpyfXz9BenQYVmlHwoaZqoCRQfXQf7wup/NSMVp14xqxXnb4q6+asZdWslXSfW3x1XzVhNNRugdRvEQWHrGw8wtfqLgH2xDPDzgpQjrB6rrFrXTyvr5FapQqU1KK1g1ddYta6dVf4DVkcDu9ydB0mQOlrnWeh2sRsxtbGVw2lUq1Lt2dr3X/k9nytvpYz8BSqVJ3bs7Zsy37z2fK2+jHiiyYIULMXMdwhtpsCSex36nGth+HRpuLk7uN7ct/r+aGlRwEabi5O7jty+5C858GqGaRpEeaEsSSqsGW5NyfOCf1xoOCNZYiRqqfBajMaKk06OPmfUG1evlOw+364Ts4kqxtVc38RXS+DuWqBrE0pHd5SL+3kt+mFUEhk8XUnu/uSBeBMtC6PgoLf2Bf/ABfNf3vhcqIu1n1N3D/CNHRNI1PCEMhBYli52v0LkkDc7XwqVglUlLc08a8HQZjEFk8kiX5Uq/Mh/wCpT3U/od8JKKluLSrSpSUosrfhXwuqI8xQ1kcctNGHOoEMshI0qCp3B31WtbbEVOllZfxfEHXhG+6LNr+EKKWGSL4eJA6lSUjVWF+4NtiOuJrIzlUkne428OeG9BRsJFiMso6STHWR7gfKD7gXwiikSVMROe7JfhxAGEAMABgAMKAy55wlRVdzUU0cjH8VtL/4lIb9cI0mPjUlHZjnQ0aQxpFGoVEUKijsALAYBrbe4xcU8D0VeQ08X7QbCRDoe3oSPmHsb+2EaTHwqyjsOmQ5JBRwrDToERfuST1JJ3JOFSsNlJyd2OGAaIa7Jqea5lgikJGkl0ViR6XIvbAOUmtmR+s8M8qk3akQH+ozx/ojAYTKh6rTXMRP4RZUTcQyL7CZ/wDVicJkQ5YmouZJuH+G6WiUrTQrFqtqIuWa17XZiWNrnqcKklsRzqSnrJjrhRg3ZpV6Dbs6Pp/tC362P6YoYvEOlK3/ACi7eq/z8iliq7pyt1i7eq/yLo2vf0Bt+WLsZXuXE73NOZozRSBfmKm2IsXGUqE4w3adiHFRlKjOMd2nY0xcwISRZ3NrddPYe2yi+IodqqbbVpSfrbl8lqRw7Ts22rSk/hy+S19Rci2AHpti2lZWLSVlYaK3h9JGBDMvUmxJvffudvyxmYnhNOtPMm118/jsZtfhdOpJSUmuvO/x2PU2Rq1tbvJboGYAdvQdNhhZ8MhOzqSlK213+w6fDoz8cpStsm9PoKDHOejRoPQKW/iRiw4Yp7SjFejf3RO44l/1RXs390OsfQfQYmszWh4VfoMtTw+HlLliFIGpQSLkH9B9O+M6tw6FWu6jk7O10ubX58dTIr8JVWu6jlo915/nzFP8ixWtp/5mv/HFn9Hh7Wy/N/3Jv9MpWtb5sxR5LHE2pLjsRqJB+xwlDBUKEs1NNe7ChwyFCWanp7sXcs+2LuZFrsZByz7YMyDsZByz7YMyDsZByz7YMyDsZByz7YMyDsZByz7YMyDsZByz7YMyDsZByz7YMyDsZByz7YMyDsZByz7YMyDsZByz7YMyDsZByz7YMyDsZByz7YMyDsZByz7YMyDsZByz7YMyDsZByz7YMyDsZByz7YMyDsZByz7YMyDsZByz7YMyDsZByz7YMyDsZByz7YMyDsZByz7YMyDsZByz7YMyDsZByz7YMyDsZByz7YMyDsZCaty5ZdOv8J1D6/8ApivXoU61s62d16kFfAxrWz8ndG2npiqgXud7n1JNz+uJKayxsSU8PKEbXNnLOJMyH9jIOUcGZB2Mg5Z9sGZB2Mg5Z9sGZB2Mg5Z9sGZB2Mg5Z9sGZB2MjavTDCzGLsj/2Q=="/>
          <p:cNvSpPr>
            <a:spLocks noChangeAspect="1" noChangeArrowheads="1"/>
          </p:cNvSpPr>
          <p:nvPr/>
        </p:nvSpPr>
        <p:spPr bwMode="auto">
          <a:xfrm>
            <a:off x="63500" y="-1539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" name="AutoShape 4" descr="data:image/jpeg;base64,/9j/4AAQSkZJRgABAQAAAQABAAD/2wCEAAkGBxMTEhUUExQWFRUXGRcXFhgWGB8YGxscGh8aGSAeHyAbHCggHBwnHBoYITEhJSkrMC4uHR8zODMsNygtLisBCgoKDg0OGxAQGywkICQsLDQsLCw0NCwsLCwsNCwsLCwsLCwsLCwsLCwsLCwsLCwsLCwsLCwsLCwsLCwsLCwsLP/AABEIAK4BIgMBEQACEQEDEQH/xAAcAAABBAMBAAAAAAAAAAAAAAAABAUGBwEDCAL/xABJEAACAQIEBAQEAwMJBQcFAQABAgMEEQAFEiEGEzFBByJRYRQycYFCkaEjUrEVJDNicoKSssElNFOiwghDY3PR0vBEg6Th8TX/xAAbAQABBQEBAAAAAAAAAAAAAAAAAQIDBAUGB//EADwRAAIBAgQDBgUCBQMEAwEAAAABAgMRBBIhMQVBURMiMmFxgZGhscHwFOEGI0LR8RUzUiQ1YnI0c7IH/9oADAMBAAIRAxEAPwC48TGdKTu9QwWQ3NLqGCyDNLqGCyDNLqGCyDNLqGCyDNLqGCyDNLqMed8WUtMWWSS8igHloC779LhQdN+17YZOpCHiaXqLmtrKVl5uw0eHGZVNQat6lrsJVUIPljBRX0L621gE9zviLDVlWhnWz2EhXVWmpw2d7edna/yJniwDbZnAIGAAwAGADBOADVT1KSAlHVwCVJUhgCOo27j0wCtNbiNM+pTLyRUwGW9uWJUL3te2nVe9t+mC6FyS3sL+YL2uL2vbvbpe3pgG2E82ZQpIsTSxrK4ukbOodhvuqk3I2PT0OC4qi3qFDmcMyGSKVJEBKlkYMoK9RcG22C4OLWjE0fENIyRyCoh0Sm0RMirrO2y3Iu248vXfBdC5JbWFT5jCJVhMiCZlLLGWGsqOpC9bdfyPpgEyu1zw+bQCRomlQSIgkZSwBCG/m37eU3Pbv1GC4uV2uJ6PiWilcRxVdPI7X0okyMxsL7ANc7AnBdA4SWthySQHoQe2xvvgG2sJ6TM4ZWdIpY5GjOmRUdWKG5FmAN1N1YWPocAri1ue2rYwxQyIHClypYagq2u1r30jUtz7j1wBlZigr4pk1wyJKlyNUbB1uOoupIwA01ubhKtytxqABIvuAb2JHYGx/I4Ase8AgYADAAYADABjBoLmfUMFkGaXU3qNhhjLkW8qNGHrYpy8TM4BAwAGAAwAGADXMxCkqNRAJAva57C/a+FApvLJJHlKKt66okczK+3LYbtr7iNFsF/eGm3zXxzNfB18Zi3GppFfTy82Y2IwdfGYpqp3YR2flyt5vn09rFk8HcPNRxSK8vOeWUyu+jQLlUTSACdgEHfHQUKMaMFCOyNiEIU4KEFZIfsSimcABgAMAGMAFSeMOcu1XS5c0vw9NMEeeW9rhnZbEm1lXRfrbzC/TDJPWxaoxVnIVeIlKuWZK0NCHVHkWNzqZyquCWN99Ooqq9h59tzhXotBKbzzvIiHEfC2XQ5JBVwP/OW5JDiQsXdvnSwbSpTzHYXGix3w1pWJYzm5tPYU5+cwnrcvko5D8WcrglJuFL3LlhuNJuTfSdv0wrvcSOVRd9rivhviIZpnFN8RT6JIqeeKVG3GoBgbA7r1I0np0ucCd2NlHJB2GKuqp8pbMMrjR3+KKCmIvsrkrcW3ZmQ6NvxL7EFNtB6SnaXQf+LeHUoIMmp1A1CqVpSPxSMY9R9+wHsBhWrWGwnmcmOXi5l7UlVS5vCpvFIiT6e47E+gK6oyfdRglpqMou6cGe/DKg+OqKvNqiP+lLR06t5gEtpbr18tkv8A2/W2COuoVXlSghi8CMpiYidqbU6SuqVHNto/Zi6GPX5tm2Om3mO+wGCI+u3a1/YRZVmmY0M9dW06GajWsnWoi1bXDX1WsSmzDzgHp5ha2Eu1qK1GaUXvY35PxM0OXZrXUy6JZ6yysd2RZDqF+xKh2A92v7ET0BxvJRfIlXh1w3Sx0JrEkaapnp35shkJ3YamTTe11YAEm5uvbph0UrEdScs1uVz34P5hHT5JzpW0xxtMzH2B9upwR0QlZXqWRB8m46eGuTMJahXSreRKiAXLQxIQIyQOpAJtsTYHqWw1PW5M6accvQ6BjkDAMpuCAQR3B3BxIUT3gAMABgAMABgAMAG9OgxGy5HwoT4kWxUl4mZwCBgAMABgAMABgAYs5yLXKlVBpSqjBUMR5ZEPWOS25U9j1U2O+4JYkjPTK9iM574jvHojgpuZVcwRS07yaZEcqWFgAeYpAuHBtuPXDJVFFXZJChm5j5wNxBPVrP8AEQrBJDLy2RW1W8ivufXzW2wsJqccyGVaeR2JPhxEGAAwAYwANedcOUtXp+JgSXRfTqHS9r2/IYGkx0ZyjseKThejjgkp0p41hkJLx2urEgC+/ewG/sMFkK6km73ECeH2WAgiihuCDutxt7E2OEyoXtZ9R1rKKmSQ1kiorxxlTKdtMYuxHpp3JwvmIm33RLQRUM8qVcQieZowySLs5ja4uRsbG5G4wabitzSyszmlPRGZJpliaaLUI2bdlsrSEAeugM32vgdgjntZbDNUZ9ltYFedGPI5kq82NgU5aRzF7Dp5JIyO++EumPVOcdiTVcEFSkkLhJU2SVL33sGs1uhsVP3GF3Iu9F3NlJQRxRCKNQkarpVU8oA9rdD79e+ARtt3GrLeC6CnkWWGmjjkW+llBuLgg9/QkYSyHurJqzY40GUwwiQRRqgldpJLfidurG/c4Ww1yb3EsfC9GIpYRTxiKZtUqafKzXBvboLEAi1rWFsJZC9pK97mnLeDaCBi8NNHGxVkJUG+ltiOvfBZA6knzNo4Wo/h/heQnI1ajFvpJve5F9997eoGFsg7SV7mh+CMuKaDRU1rAbRKG2/rAau3W+/fCWQvaz6jvQUUcMaxRKEjQWVR0A9BfCjG23dinAIGAAwAGAAwAGADenQYjZcj4UJ8SLYqS8TM4BAwAGADGAAwAZwAYwoFdSZBBDxBHMy3aoSSWI3IKSxpoYW6MrI2odwVOM7iGZU7r3NDDSzK3Qd+AbGXM2HeukH5JGP43xYwf+zFEGK8ZIJ86pkk5TzwrLYHltIoex6HSTe2LBBlbV7C1HBFwQR6jfANsZwAZwAGAAwAGACMeI0v8wlhUapagfDwp3Z5Nv0XUx9Apw2c1CLbJaMW5oiOSZFS5fmEUdJqeWGmnat0m/zKjICzWVWLL5VJAA3NuppYOpUqXlLbkXK6WWwjyOvaveGqJZkLz0dSAAC37KZYJW03VWKysjFTa7C21rXN9SJrLdD09QGWYpRgrJQxSiIyCNmFQBHIZGZhpVEghUkb7HrcWVjLba8xq8OeML1XwMbRPqvK87sQZZCS0ugdW6qqA28sZbfoUi+Q6rBWzE9zDjCjhkMck1mVlR7KzKjNawdgCqE3HU4dmje1yBUpNXsP2FIzOAAwAGAAwAGAAwBYS/yjDq082PVe2nWL39LXvfALZinAIZwAGAAwAGADenQYjZcj4UJ8SLYqS8TM4BAwAGABn4lrWiSJlNtVRBGfcSOEt+uBsfBXZB+HeNnWdo5Y6qZo4hEwiiZhzRLNrJNwANPJsT774bmJpU7x5Ejh4xdZo1q6YUcU2oRSSzoSWWx0sq7Je5t5je3vhbkfZ3XddyWKb4UiIhxsdFXlUo+YVRj+0sbqf4Yq4yN6Mi1hX3rDblebfC5dmFUoXWKmrKhvlL8wxrfcbXC98Pw+lKPoFWOarYh2cpmMAaolnonp6moQVFTBGlSYx8qgiQaQiLsAPXrc4V6llKysjzxBDW8PTieKojqIakabMuncea+hSALDoynvY4VOw2cFJak74E48FbIYGCs+hpA8YKiylQyujEtG4LAdw3UHD4yuVatLLqic4eQEez7jGmpJlhlazGNpDbc9QqqFG7O7E2Ufuse2Gt2JI03JXQ/xyBuhB7bevp9cOI7HonABXdTxBcVWaEFooA1PQJ/xHJ0tKPXW+lAf3VPqcZWLk6tRUY+5pUYZI3FNJkIo8pqDUp8RM6SVFWC2nmPbUVLDootb0sCbb40YxUY2RVc3OpoyI8M5hC8xSNORUB0jWagL/BM2nVGsq6rSW8ynbcX32vgTRLKLXmvmSrNK2SngnmmmKNTPBGakxKWqQBqZGjFgYtczAaSLG/Wxuu25GknZLny6Ee4QAqM5q66liM8DoVim0iNY5SibFWs3YqWA7+5wi3uOnpBRY4eHccdVQVNDUzQtNM8sjojguvMsWJQgFWSS/wBwPbGNi3KNZVEmXIJZbImPAtVK9FGJ/wCmi1Qy/wBqIlL/AHABv3vfvjZpzU4qS5mbWjlm0SDDyIwThQM4QAwAYJwoFC1GYwVFfWxhDNIahmQxVDxPJFYIyx2YIzKVDBSPMNdiMYfEp16U+0hUyxtZ6XSfJy52eza2djUoxjlSaHiq8P4lDJFTqI542McrhxNTSIupTIxZhpLAg6QttuuOep8aqOSnObzQaulbLNN2eVJJ3Xne5YdJEo8PM1livl9bKGqo7GNmJPNjKhvKSPPpOpT3sL46/A42ni6XaQ8/XTqZuJouLuTrF0qmcABgAMAG9OgxGy5HwoT4kWxUl4mZwCBgAwcKBDc84j5krQQokgjmp4izjUvPaRHAUdzFGrSMex0gWN8NbJ4wsrs8ZBnL1UsscyRyU0s1XHEGUHUkHKTcHZlLczqL9MC1CUVFXW+g58TZNH8A8UVJDNy0Ywwuo0g2I8twbNYm1vzwoyEnm1Yl4DmqI1FHUkM8MFO6PpKko4ZSr3ZvOjIQSDuLbDCLoLVyvvI8cWkS1+WU4+ZZXqW/qpEjAE+xZgMVcdPLRZNhY63ITxNViGklieNpYFzcioVBq1RkioK9erFgBc9cLh5XoxJWv5t/I8USU00k/wDJhp/hqiLl1VDVSNTsrr0dLggEeq9CD9pCQiOSUwnrJV5TTpArBqZpTMZY1/ZytDIQBrUaHUC19It0sQCbeH1J/te8Msc0UdMb1EfzSxsVEazDtKpU3NgTpF8OhuQYi2UnPiFmskFLphcRzTOI0e19A3eR/wC7Grn62w+TsiCjHNLUguWRRVFIkFQyoeQtQJioNQzu0rw+cm5lWnikN/64tsLYbuiZuzuiW+E1ck1CGigWCEO6xqHMjGx3aQkDzk74dHYhrK0tR240rXSnMUR/b1BEEP8AafYt9ETU5/s4bVmoRcnyEowzSGCKhjmraehiF6XLESSTuGntpjU+pVbufcjGfgKbk3Vluy5iKmWNkTuSMMCrAFSCCCLgg7EEHqLY0zOKxz3KaymqA8USyUMCs+mNI4eWZfK7okZ/aukWsC4B8xsScN5lqMota7kKz3ifMqgyVYjHwtURSQQyjWjAliCq3tzAV3f1aw6bNbJY01FFseGXDXwVDEskaJUFTzWUAM12d1Dm3mKhtPfph8VZFWtPNLTYOLsrjg0ZhDEiy078yQooVpImusoYgXayMz79198Q4il2lNxQ/D1GpWZ5rq4UeYRSXHwtfpQnstQB5GvfpJGFT6ouKXDavddN8ixiad1mRKausjiAaR1RSQoLsFFzsBc9zjUKCTexT/jrxPC6Q09PPqlSTW4iY+WykC5Xa9z0vfDJMs0INXbRKPDXxDjrlEE37KrQWKG9pNOxZb739VO/XrhYyuMq0nHVbE+w4gIR4pynl0sZkZIZqlIqgI2gtGQzEavwqNNz6i+Iq7ag2tyxh0nLUjeecGZbT01NNTLdZ6umIlJLNy3YkBCd1WxHv0ve2MCtia7jNPdRlp7M0VFDvR5fLGGFQpkVqXyxGUapJFeWZ03be4Kgk7W2O18cvUrU5tOk8rz720UbRint6+d9SZJrcYvEDM9MHxl9r0c+XNYBgzbyp+8E5aqxB2uw+2pwOMqeJjTho451U6aeF9L3uvRDKtnF39i3oJQyqw6MAR998dwYjVmbMAgYADABvToMRsuR8KE+JFsVJeJmcAgYAGTjHN2pqSSRBeU2jhHrLIdCfbUQT7A4GPpxvIr6OEwHlRXeSjUQox3EmYVvzSf1hGhJJPQE+mGli99ev0RGuO6yanqYKagkYfydBZnBsTI5USE32YnXHcW6scNY+CTV5cy+6SJlRVZzIygBnYAFiOpIUAAnrsAMSFJ76FW5hxokb1EtKRNWVLFE3ukEMJaNC1ulzrkC9SX36DEuHoTrTywV/t6k0korvbL5keyLiqeknmMqPWV06JFSTHfe/wDRkEjSuo6tuvf1FfivDKkKkYt90sUK0ZRbWhaWR8IRxULUs/7YzanqXPWSST5mB7WNtJ6jSMOjFJWRVlUbnmKx8RMlky6APK1JV81uUrz0w+IA0mzF1N3KgAXN+2GONi1Tq5yE8K5nMkscVGl6gSBqdgwvzLaX+cAaJE2Km3RfphpI3Y6A4ByKSBJZ6hI46qqfmTJGLInZVXc9tzufMx3OJYqyKVapmehD/G6VzLTqv4YKpj/93RAP1e33OGzJcNs2ZJjp6uUyglIXdSB2WOihBt9EaWwHr74US7at+bjbwrm5ycPrDPAs0lNUKq3bmqC8Eii/SWIBT2uoPqcNTykk6fapNbj7wdxOtXWVVTWAQvSREwQkf0cTDVJJe/mcgID0sLDvjLxtV1YRyaxfMsRoOg3GSsyVcA0pFMZ3XTLVu9VIOhHM3Rf7sYQfn3JxqUYZIKJn155pkgqahY0Z3YKigszMbAAdST6YkIkrlUVnG+YVjymhEUVNpKRtMpLSHcFxb5R6dfv2y8XxWlh5ZXq/LkVsVxDDYSShO7lztyGWioMx0UcUktOsVGweIIhclhfdtVgTue/2xSnxykl3Itvz0+5BW/iKhltCLb87L7scaPxHzHQ8KQxyzU7OZpZNg6gkqqqlrOy7X6Y0XxGlGnCUv6rfnsXJYvDxhTqTds9rW+fsuYpfj6szORaOhhFOJ01c+cgkRjZyq7g+g3P26iarioQi3fbR+pdo04Sk0ndrfyFvHkscOXxZTCXqqwrEkKrbWhjItIxHyAWsL/wucZuEhOdXtVoi7JpLUd+MkjlqsspqnTIHkdpIRYhmWNtLFTvyw2r88aWMlKNJuLKeGScmyGeKfA6UmWaorFYql5F8tisc1hpJ72YKAT2tihhMS51bPp80XJLQqOauczc5SVkur6l2IcW8w9PML/fGmMOofDviX4+hjnawk3SUDprXqR7EWb74li7oz6sMshF4r0AmofMruiTQvIsYJYprCvsN9lYnb09L4bUvl0HUGlLUgfE+YQOaWn5zfyZFAvwsgYqs08YCqs0ireMgA3AUEddri2DVVaMHKnG82+9pdqPNpNq/xNJW5imLiWktGamujqKlGmnvZ/h9ckZjWPUFJVAD2U3sTbGLLA4m8uxouMGox5Z7J3zWvv7kikub1E0yyZu9LSx8qWGMn4mWGApFEgKERxySDV8qhbAC+1xbps8I4c6NSdRqUb2tmd297uSWl7vQhr1Uol2qoAsNh2x0ZknrCAGAAwAb06DEbLkfChPiRbFSXiZnAIGACPcUU5eSlJW8cMr1Enp+yjfTf++yke4B7YRkkHZMi/DMVhTTzbkQVOZS3HWScjSf7kRdAPQ4REs+aXoRXNImhohUOAZRTJVOG6F6qrjlsw+kVvXbCXH7u3n9hthzzMpVH+0ZQ5VWZfLsH3OwGw9MbNLhSqQVp96ybXS5BKtGL8OmvyPVDRJAll2HVmPUnuScb9DD08NC0dFzf3ZUnUlUd2SXw24a+LmFfMG5MTEUqdNbDrKfa+w+ntvy+PxbxNW68K2/uWlHso5eb3JhxxxtHRLy0AlqmHkivsoP45LfKv6ntjOqVY043ky1gcBWxlVU6av9F6lO180lRIZal+dK3VmGwH7qL0VfYffGJWxU6j3sj1HhvAsNg6eVxUpc219OhoamQi2kfbY/YjcHEUas4u6Zfq4DD1IOEoKz8rfQfeHuL6ujli11Ly02tVlSazlUY2LByNQ03v1ttjRw+NlOSjI4rjP8M0sPQlXotu3L9/2JF4keesfuFhoox7marVrfdYcX5bnJ0FaDFmaxF6qeygD+UIo3J7rPR8k/rIn5DDiOO3t9yCcR15NPEArM9fSU9wBv8RSyCMN7eRWH5YiqSileWi5lqhGTlljvfQ31uVCpzCigF1klBE5U9YgLspt1BAcYx+D3kpL+m+nqbfHXGGV/1W1/PUuriHPIaGnM0twi2VVQXZmOyqo9TjfbSV2cmlmZVFRns2cm8o5NHG/9ArXaRl6cw7Gw66dt/oDjE4pxJ0V2dPd8/Iz+J8Q/SLs6Xia35JeXVj3GgUAAAAbADtjk5Nyd2cdKTk7vc9YaNI/XhKR6irO4kEShB1Zxdf18v5E40qObFRp0F/TfXotzXoOWMhSwy0yuTv0W/wAtRHnlGyy5cYJDTOZFp1ZN2QSgIbetgSPvjQ4RPtKlSM9U9b+dzV4DiJOtVTd763/Oty3+FuFaahjKwrdm3klfzSSHuWb672G2OmSSNidRyeo3ZpJHT5mlTUJaN4VgjnIukbl2JVjfyagVAYi21r74o8QpznBZfctYWSV0JfGSWdcskaBiF1Lz9IBLRN5WAv03Kkn0v2xl4JRdW0vb1LktjnlcvWXSlKsss2txoCFiybFWsBswuVI6bA43SFu25f8A4N8N1FFSSLUroaSXWEuCQNKrvbYE26YkirIpV5KT0Gbjji2plqHp6SUwRQnRLKli7v3RT+EL0J63v6Y0cFgJYm7btFfP0GuUaSu1dkIhyUxqyxVEyK+7LqBRj6spFiffGjU4Bh5apu/57jVjZ9CyvBmqVaV6MhRLTuSbfjSQl1f33JX20jGJWoOhUdOXL5j6ks9prmWIBiIiM4ADAAYADABvToMRsuR8KE+JFsVJeJmcAgYANVTAHRkPRlKm3WxFjgARxZLCqhdFwIRT7nrGNtJ7ffBYc5Mh3i7EkdDJo2kqfh6UemlXaQAD2BfDo03OSgubSJKUtdeWpWGUza55yL6BpVD+Gyixt26+h+2OowdTPXqtbaJdNNNCCsrU4rnqbOJFJp3VfmYoo99TKLYfxV2wsreX1Q3Df7qLyOWywUAgo9CyxwhIte66lFrn3O+/qd8clyJ0053kc81E8ic0yhhUo384Em7k3FyT326dumMivTnKtab32PReGYuhR4a6mGSzRtnXNq+vxW3Q8w5lzJgibqASzdb9LW9N8QSw+SlmlvyNKjxZ4nHKhQ1gk8z3vta3Sz+I44qm8aJWVi0R7rc/Q7YlinFKoupSrVKdacsLLnG/s9DVRy1sjCo5jT8qWESxXsxFMRo9m8t/e5PXGlLHU4VFGel0mnyPNp8Lq2moa5W01z05+dyV5xxuHNbpp6heZJSz0+uJgdcJjuGt0BCDf64sfqaT2kvijPWBrxteL58mYyeha/OlFiTIYYzYiFJJGl0A23N3Nz9sc5xLH9tLs4eFfM6vhXDuwj2k13n8v3H3w2pOZmtZOf8AuIooV9jJdj/lP542OEQth0+t2c/x+pfENdLFhcTZItZTPAxK6rFWHVHU6lYfQgfrjTlFSTTMOLS32KKos/ghqHaV+VKNUdRGiFkkkQ21oVuAbg9et8c3ieH1nHsorMk+67q6XNPqjIxfDMRKHZQjmin3XdJxXNO+6H/hSokliaaQn9q7Min8KfKoH5XxlcQhCnNUof0qzfV8zG4pTp0qiow/pSTfV7se8UDMGDiPLZqqejp4NOppGku/yjljVdgOo36Y3OCUlUlUT6W+J0PAIRl2rl/xtp5k84Y4BSCUVNRK1TUgHSzABI7/APDTt6X/AIY6ahhqdGOWCsdBTjTowyUo2XzfqTLE4GuogV1ZHUMrAqysLgg7EEHYjAKnYpTiXNa+FqvLqMrPSodN5VDNGrrqMALHzqL2GxI6X6YysT+mpVVKbs/I28Lh6+Ip5oRvYhFLmdRDJTVtPFHTkXjLxgiJmHVZFv5CR1GwIsRa2NCFKUVfdMglC6sy6q/xEi/k2WoXyVK3h5DfMs7XAW34h+K46gYlSb05lHsXGdnsVDWZmaVY4lXmStuxJO7Mdz7kscdFPFfooQowjeXP1/yRxpds3OTsiQITYX2PfG0r21KT3I9QZ9PT15kjJLwsSq7ANHsXjY9SCOnod8cri3OtWnT3aenpzX9jShGCpJ9To7JszjqYI54jdJFDL9+x9wdj9MZpDKLi7MXYBoYADAAYAN6dBiNlyPhQnxItipLxMzgEDAAYADABSnirxAs9akSEGOkDFjqCgzvsFBO11X9bjti7gY/zO0e0fO2r0Su9CbLaFuv0GLKIQqkdGJuwKhW/vAbX67jY46TBwUYtc+eln7paX81uVazu/IcMppufmFHT2uOZz5PZYfOL+xYAYzuNV+7Gkuer9iTDxsnNly8R51HR00tRL8sa3t3Y9Ao9ySBjn27DoRzOxRniLw+aekhqpnb4+pZnqBqGnS+4UqWuNPlUEAi9we2M2lW7aq1yW3qa9OpKimoO11Z+afIjHDcFgzEbkCxI7H0buNumIcdO9kvz2Oy/hjD5VKpJatKza5PpLmtNVyY94zzrxqipzNmMMAcoJWjiZgQCFdhexba9ug79BucadCK7DM1tdnAcfxdWlj5dnJq8Enbo9RbzEokZUiqFqaaoeKpcC8EkepgNZ1eV9/KdIBA74KtFYlWlazWnVPy+5h4XFTw9RSi/XzRPFa4uO++OSemh26d1czhBw6+Ex/b5kO/Nh/yH/wDeO04X/wDFh+czz7ja/wCrkTLiuvanoqmZBd44pHX6hTY/Y74vsy6avJFfcSUIo+HI4lVWllWJL21FnnbW1j16FrH6Yw6UnUxTf5oaj0iMHDWfRNEFFkjgijEjN5bMRbT9tJv9RjHxuCqKpd6ylJ2S6dTguIcPqxqtvWU5OyXTr8yRxSBgGG4IBB9jvjLlFxbTMWUXGTi90JTWiCto52+QSGKT+qJhoDH0XVbG9wGajUknzX0Og4A7SnB81p6rkW5jqjoDOADGFA54yCtL5hWnWLSTTPo1bjzmx029Da9/THPcZinFSts9/tc7DgUrNxvy29OdjdkmYCmzKRelPM6xMOwmKhgwHa+4+/tjU4LiXGEITe6+V7Ihx0FCvJxXdvb3tceOO+HNRFZAoM8W7rb+kUD/ADgdP/5joJxcJqtFXa5dTPxFFTi0V9SyLNXo67qRr9DfSdjba4Nhf2w+i44jHxnHbf8APR6GZJOnQaZMsdOZxD86Voq0OpP7TSfmK9Nj07bdN+uOZxqlQxqlH+q3Nry5GlQeajZ8i5PBepvBVRg3SOobQew1qrFQemzX298Z+KUVXnk2uRzvaLe9ixcVyMMABgAMAG9OgxGy5HwoT4kWxUl4mZwCBgAMADbxDDUPTyLSOkc5Fo3kBKqb7na+9r22O9tjgY6DSepQmZ5e+XstNWRKzShn1I3O5nq7AjUPuMauDx+HpU+yrRsub3T9R9WDm88ZfawjramNUjmgZSIiFYA3PLPUHv6EX6Yv1qtOMIVqDXddn/6vk+fxGRjJycJ8/qWH4N5ZzJqqvPQn4eH+yti5+hOn9cYmMr9vXlNbcvQfJZIKHxLIzjK4qmFoZl1I3XsQRuCD2YHcHFZq5HGTi7ooTxZmqozFR1eiZ4yXgqthI8RuNDj1BG576R16mnHDxpSbjs+Rp059olYaMmi0xDa19+4/Q9D9MZmKleoz0zgdJ08JFtWb15r5PbztpzF2KxtGnIqqOnrZauQg8hFMceqzSSm2hQNJ1C6+Y9huNwMaVKLnQUFzfyPN/wCItMfJ+S+gsvFU5ZVzz10cdVPMZZYbgvIIg3LjCagVGpiQbenpiTvQqxjGOiVr/cw+RI8nn5kET/vIh+9hf9ccriYZKso9GzusLPPRhLqkbzUpe2tb+moXxH2c97Mlc49RZ4VTj+Uq8J5kZISzLuodNS6SRtfdtvY+mOv4UpLDxUlY4Xjji8Q3F3LTljDKVYXUggj1B2IxpGInYqjSzZRX0DMTNlxJQn5jHGedE3+FdP298Y9WHZYpSWzNWEs0Ct8gpw88sksEjsStRFAttLCQkhjc2IAIt9cJxCclFZZKN7py6eS9TI4tOcIRUZKCd05PdLovUlxq69hqKU9Mv/iMWIH2sP4Ywuywadk5Tfkrfucz2PD4ysnOo/8AxVl/cj0FK9TmMaGrp2aZTGDGC6HbaNwDsG3FwTbr1AxvYKjTnR7PJKNnfXe/Veh0WCpU3huzVOUUnfvb36p+Xp8ToDhiimhpYYp3EkqIFZgSQbdNyLmwsLnc2vjXV7aliTu7jrgGhgA5gyPOBDV1GrUU1yk6QW/Ed7AHb3uMY/EsK60e7a/5zOp4XjIUJd92Xv8ASzFEoEmX1Mx/HM0qHoRZlUfwP54qRlKnjKdNcopP6lucY1MFUqPnJtfGxbdFKWjRj1ZFY/UgHHeRd4pmatitOJsnShrhOPLBOHB9Ef5iPobXH1PphmGcMNiVOWkWn7GdjqLcO6aE4ggLadVj7jb0xrrieGcsuYzP01S17CDOXgqFRwdQjdNY6Eq5AI+tt8Z/Ep0cVQ7SD1jb4Mmw8Z05ZWtzpLLKKKGJI4UCRqAFVRYAf+vvjCGybb1FeAaGAAwAGADenQYjZcj4UJ8SLYqS8TM4BAwAGADBOFA51hzF6/OZKg2ZFZ1j62VEuqgWO1wb77G59cY3F6qjh2ub/PyxBxioqeDcU9Xb8/xqbeP8igWB51TRICo8uwbUQNx098ZnCcbWdVUm7p3MvgePryrRoSd4678tC1vCWjWLKqUKb6lMhPu7FiPt8v2x1UdjoKzvNkvwpEc1eMWYCXNZwb/suXEtxtYLqYnv8zdu2Ip7mjh1aK8+ux5o0tGoHoOhLD7E72xgVXebPXcDTUMPCK6LZtr2b1t0N2Iy4O3hvlEc+cAyrqEUBmQHprV0UE+ttVx7gY2eH60/c82/i68MUmucV9y3p+DcvcktR05Jvc8pb77k7Dr74v2RyKqSXM514jFRBU1FFA0piilkVFUG+m9wLjci2KNSjQU3Umlfq/3NqjiMRKmqcG7dF+w2JwzVncQP97A/qb4Y8fhlpnRJ/p+K3yMtLwTzBqSR6OpjMRnbXC5/EyrYoSNr2Fx9/UYsYfE0q18juUMbg61K0pxaLoxaM0r3jGEUNfHmJUtTTIaatABOx2RyoHm6BT36Dvipi6Dqw03Wxcw1S3dZW9U61dUKmn10dMqJTQ2Ya3C3XufL+p27m9srEVFSh2Ukpy3d9ka1DhdPGRvXXcurbasek4fp+roZT6ys0h/5iRjGeOrbRdl5JL6HR4fhGCoK0KaPHxMUdfl6JpVlqogVUAWEl0Gw+uNTg6qOo5yvZrczePdn2ShGya5exeeOkOMM4AMYAIZVQD4zMUUAa6CG1trb1S/64y+JSSlA0ML4Gc91tXOlPBBKnLiKiZLDeRSWsepBFww6fbbE0MNCFZ1ubLs8XUlRVHSy/NS2oM/R5xeRUiiVEaxuJJpQLItvmCj0HVh0tjfVZSktdF9WLmuxXxvlfxFFMn4gutPZk836gEffD8RDPTaFmrxItk/hQtXQU08EtpJfNK0h8qKNQIVVG51AdTjIy3M2VZRk0xyzXwohoaOSp50k0sOiXoEjsjhm8m5PluNzhbWQ2NbNK1i54muAfUA4cVWe8AgYADAAYAN6dBiNlyPhQnxItipLxMzgEDAAYAGPjfMvhqCqmvYrE+k9PMw0r99RGB7D6avJIovwxphd3sLhQA1l7ncXBv2GxH3xzHG5uyjfn+f5TMb+I6jUYwvz21+lre6Y4+JstqVF/elUH6AMe/vbFbgkf57fSL+xU/h2F8TKXSL+qJz4F14fL2hvvBK6jcHysdY3Gx3Zt8dbTd4nT1lqn19vqWLh5CVR4/ZPB8LHU6AJxKkQcbXVg5s37wGnb0wyfUs4eTvYhVBwqzRRmKqKllDBGCyC3sQRtjm63EIxqSU6d7PdXXx0K8P40x+Ck6avli7Ly8u8nb0+BuqOFakKW+JXYE7Regv64ihxHDuSXZv4llf/ANExlSSja1/T+xNvBDh9RAuYNJI8syyRlSRpVVkI22vfyA9e/THUU6cYrukuOxlbET/mybfV/mhP+IcwanppplRpGRGZUUFiT22G9r9fa+JG7FKEU5WZR3C2awCI65150jNJNrOljI2562v9scpxOjiKlZycXbZHecKrYanRUVJJve+mvuOVVxFSx/NMn0U6j+S3xSp4DET2i/fQvVMfh6a1mvqNayTVtXRwsrU8E0t432Ex0DVrW99A6WNvzx0eC4W8Nac938Dkcdx2ljHKlS1Ud/X129kdBqLAb39z3xqmCRvxFzj4XL55AbOy8uL15j+Vbe4vq+2ElLKrktGDnNJFWZVTBRFCBtCouwI+b8XyvfrfYrbHHV5uWao/6n8uW6+jPQMPDLkpL+lb+fPZ3+KHWtqlijaRjZVBJxTpUnUmoR3Zeq1Y0oOctkV1wvUNLmNLKxuXrabVY7D9otha19hex9MdnShCnlprktPucJXqTqKU5c9/sdUYtmOZwAGACKZi4FfMO70DH/A7f+84zOJx0i/MvYR91ld8UZRHLwzQ1DMFkgUaLn5g7FSvudgR9Di6TDd4X8NMCaqoUgi/KDjoT8z2O4O1r40cJS/rl7E9KPNjnDxNWzB3hp4ZIS7ql3KsyqStzfbe2M/Ecfo0ajpyM3E8bw9Cq6U3qiWeB1VrysJ3illjPfuH/g4w+DTWgyv4rj3xFULU0lTCGCB5BSaj6yFIyf8AE5Fu9vfCvVCQVpL4khpoQiKgvZQFF9zYC2/vhSNu7ubcAgYADAAYAN6dBiNlyPhQnxItipLxMzgEDAAYAIL4uZfU1FLHBTwvKryBptDKGCJuANRFyWt6/LhlTNl7u5LTdk2rX5X2+RTdLTJTyOiGvp3B0yXiVtJG9m079Dfp3GMivTrzX8yMJW5Xa+pWr0cVViu0hTnbbVr6/wBxPxIOYkQSsaqLSaRHp84J2+X5rnoB3wYJZJyvSyab8viN4bFxqSTodm7brZ+RP/Ainmiqq2OQSLZIdayoUe/m03DG42LfmMalBpxure2pfrK0UmreS/wi5sTFYrHx/Y/AwKOrVKW3t0STuenXDajWXUnoWu79CH12Vr8Ck3mimhjMiMFCMD8xBA237/U+uOTp4mX6uVPxRk7NXuvj5HMUcXL9dKl4oTlZq910Vm+nL9hTwdm0tVTtzV8w8oe1lcEdfS4PW2IeI4anhqy7N6dOn5yIOLYOlhK67J6PW3Nft0uTnwQb/ZEPs8w/52P+uOyjsdbiPGTzDiE5so0ikzqpRwWD1M21kZWGtrhlcXI9xuMPoWdWxHxidSngnOGll5prpZr76MZuIliGZOIUVI0kUAKCBdAur5AT8wPQHDatlW0Q7Ado+HRdVtycXvvre27S2tuy0KWjWXPqJv3IHkPvYMF/IvfE+LtnT8jK/h1yWFqRe2Yt3Fc1yovF/MBJW0tNcaYVaqkBNhq+VATY23/zYpY+eWk0t3p8f2ubHCKKlWUny11022+dhsypkclxIjtbfQyPa/8AWVFPY9ccriM0FlytLzuvk2zs8M4zbkpJvnZp/NJDJ4j1VoY4gd3e5A7hR/7iv5YvcGp3qSqPkvqUON1bUlTXN/JfueOHafStC5Tl6a6mJF36axc6X2U7/h2xfo1P+ttmvp5fVb+5nYmk/wBA3ly2fn0tez29tDo7G0coGADGACu+IKwfHZi46U+W6T7NIXf/ACgfljPx2rgvMv4ZWgVXlNVLmQo6P5YKVN12a7aiS7KWUlbELte33xoUaeeVieEczsWTxFE8VDKlKhLLGUjVd2Atba+5IW5A67Y1aqaptRXIsyVo2RFoc+p4aDVC4PKQIFOz6/lF163vv+ePOZ4KvUxlqi3d2+VvzQ88nw/EVcdlqxtmd2+Vt9H8iXeArD+T2F1NpCbCQsRcDqp/o+nQdeuOvidZiPEhPlFaWyuGXrzczjc/Q1gb/pAwIWXjt5fYtPDisGAAwAGAAwAb06DEbLkfChPiRbFSXiZnAIGAAwAeJZAoJOwAJJ9hgBEO8PmYUdRWt/8AVSz1aqdrL0Uf4UBv745/GzU61uhr045YlXcDZLCtVlM8yl5Kpp5CNRBV4n1RyWHbbp0Nr408VeNF5XyI4SvJotenkC55Mqi/Mo4mksPlKSMF1H1Ktt7LiPhrfZa9SLFrREtxolEq7x//AN1pen+8DqLj5H7d8R1fCT0dpegw5wiplrhbWEFhpJItYdCdyPrjjMPJzxyb/wCRx2Fk58Si5b5+fqN/hnTMtO5PRmuNrbW636EYscbmpVklyX56Fr+IqkZV0lyXX7cixPBbbLtPTTNOv/Njq6LvTT6o6OUsyT6pE7JxIMOZ+DK0tXTzBhoBnnYHSbgaj0PmBuw8y/Q9cSYV2ncrcegnh1C2raS35vy0e2z9TRnlA0dHlk+/NqGqpXK31H9olj5d/lsdsQc0+pqtRUJQ0ypW8vnp8SzeFd87U+mXg737yD137d98WsV/uL0MDgcbYSf/ANj+3TT4FpYgNM59z3Nv9pVU5WVjJMYV0C9khAjuQQdtQ/Q4xuIR7aWS6SWuvU6jhUuwpqVneWmnT4PT+xIYD5QelwDvsfXfYfwxzM072Ospvu3/AD7EA47DyVaLGpeyIgAXVd2LEAf1iLbe2Oj4RDLh23pd/wBjl+NVE8QkuS/uKq7NXSnSm+GqI515ZQNERdkIfYHzdsJQwcliu2Uk1dhWx9KeE7CzTsvTT3Oj8vqeZFHILjWivuLHzAHcdjvjdOUkrOwowCHiQkA2FzY2HrgFRz7xJmEgy7Xz4zNmNQ71aIbuqpdUjsPNoXSQdu9vrnrv4jVbLT1NOKtFJEt4JyaOCnVkQK0gDGxYgX7DmAMB0Nj3x0mHpqMNOZbppWHrMK2OGNpZWCoouSf/AJufbEs5qKuxzdldkL8NMmXMq6qzCSNRGhKwqQLFyLAkDqyrYknuw9MY0pZ5uRm4iq+XMkfgFNehdbt5X6F0YAn0C+ZR02b7bYbDYgxHiQiyHbh2mP7tVGf/AM0DBtFCv/dfp9i3MOKwYADAAYADABvToMRsuR8KE+JFsVJeJmcAgYADAAwcfVRjy6rcbEQyAfUgr/rgew+mu8iJcf1r0eTU1JB/SzrDSpbY20gN37/L/exgYan2tdyfmzVk7I18I5egzWockCDLaaKljJ6A6Qzt7WtJ+eLfEZ91U1zIqC0uPnhvTmRajMHvrrJCy36rChKxL7eXf3uMXsPT7OCRUxE7ysTTExXKt8f/APdaW3X4kd9P4H79vr2xHV8P4yeja0r9PX5cyOcVyEZa5Oq5SMHVYtuUG9tr79scdgI3xyS6v6M5DhkU+JRStu9ttE3pfUQ+GUn7F0Ox1Bxsw8pFr3Ox3U9MWONx/mRkvTluW/4ijetGS2tblvv68+ZYXg3J+wq4+8dXL+TBWH8T+WOkwcs1CL8l9DcpyzUacv8AxRNs1n5cEr/uRu3+FScWR8Vdo5l4bqBHl9cx+YoiLfraQ6SRddgfUHt074fRdqc3+alXH03UxuHS2u2/WKur68vT3Jp4u5dycvyoC45QCbdfkQ9je919cRPSxpweZzQ8cITf7WpWJuZKFl3VlN1ZW6MSw6HqTiziNXF+Rg8HVqdaHSfVP5rT4FsYhNMqHPeA1GZU8IqqpY6s1UrhHC6WFpLKLWsS563OM/GQpwi6mVN+auauFxVbLljJpLo2Jcn8N4JMwraWeapdIVgeJuYA1pAxOry2JuB0A6YdhFCpTUsqXohMRiKsf6m/VjnxH4ZUtJl9W9O8wdUEyl3B0tDdwwsos1tS3v0Y4tuOhUjWbkrjrxtUcykyurt5lqqOUkbWD7MPoSQMYmBeWu48i7V1gywcbpkhgAwcKBzhXZfCmdTojRLaoBRZTIpuxDHQ0dgDqJsG67DC0UnPf6mpQ1SJX4h8QVFEsMkOgqzMrh1JubXHQiw2PTF7FVZ00nEtVJOOqK54n4gqa+zMumNNIWNTtqba5v8AMSdva9u9zQrVp1N9iCU3I6F8P+HvgaCKA/0ltcp/rvuR722X6AYalZGZUlmlchfgDOBFUxX3R+l4+lz2H7TqerXX07jDYk2IWqY4ZLRXyJo+8c0xt6GKqZ/+nDv6RrdqlyysKVwwAGAAwAGADenQYjZcj4UJ8SLYqS8TM4BAwAGACI+KoJyyZB1kaCMD11yxrb8icNm7RbJaHjQ08Txc7PMspvwwRPUv6d1X/mQfnjL4ZHSUvMvYh2iReKsIyyrCH9vmWYSU6dzZ2CEfQLqH94YdKLqYpdEOXdgXHl1GsMUcSCyxqqL9FAA/hjUMtu7uKcAhWHj+B8DAfSpTtf8ABJ27/TDZru3/AGJ6G79Pz09SI8T/AP8Akt8vyxfIpVba06A7j6Y5HB/9xW+8t9XszluH/wDdVvvLd3ez58xo8MK86niLEi11BcWHTop3v7g/bvi5xuisqqJfL7l/+IsOssaqS89Nfj/de5YfhNPauzOL+tFIPuCP9RjV4Y74aHoXcE74Ok/ImfHkxTLqxh1EEv8AlIxfexZp+NFCZHRBqCOMjaorKeEgah5et7N5b97r7X6Yelag/NlRyz8USX9EJPlzduWvsyxv+0HH/Mqduy1AB+6P/wCmIpmhh92M3C04FfkzKNKvDOltJXpGexJ727nFita0Guhj8NUo1MVGW+Zc7736WLsxCaBFOKEAr8rfvzZk+zRM38UGKePX8llvCPVoR8LSa84zZrWCCkjHvZGJ/wDnvhMArUULi3shy8SJSuV1hH/Bdfsw0n9CcXJbFeku+iO8TtpynLYT88stBGB73Vv+nGFhI3xLfS5pz8JY+N4yAwAYwoHPcUt8/qPOVPxDgWkC303FipU672tYEHD8N/ubmrh1pEcPGOUfDQp3Mur7BWH/AFDFnHvuL1J6z0GajhLZXVqYimlY5FcRKgcKbizIdLnbqANrdcRRSdF6fnqNS7jR0FlU3Mgif9+NG/xKD/riutjHkrOxXPgpP5q+Ej5KhyPl2BJFv37XXvt6b3w2JPX1SY/5FTn4PMIupE9cB/f1OP8APhUMm+8vYmEZuAfYYcQnvCAGAAwAGADenQYjZcj4UJ8SLYqS8TM4BAwAYwAQnxGq7y5dTAi81XG5B/cgIc/rpxBipWpS9GWcNHvXGbNMzZM/neOPnSR5eeXGDYsQwfSPzxV4cmqXxLOISasysOE+JHSooOYiSLHNIy3fRd5yAWY2IGk2PTE8FFVG+bsS1qMlRU3szp4YtmQZwgFYf9oA/wAwg2v/ADlNvXySem/5YbN91k9Dd+hEOJ5A2Uki1tEPQlh86d28x+++ORway8Rt5y+j6afA5fARceKpecunR9NPhoMvDVF8LmckN/lJQXfSSpGoGxHm2tsN9xjW4xG+Hfl5X/wbXG1nwjdvPa/z5epNOBJOXxBOvaanuB7ry/8A2t+eJODTvho+V/qM4VLNw+Pk39X/AHJz4pTacprD/wCHp/xMq/641ZbF6iu+imOBZkZ8uhBF/jQ7Aar7KLXvt0/d+++FUl2aXmROlL9bOo9siS268ra/H6FmePEWrK7/ALs0Tf5l/wCrDZ7FnD+Mh/BqjnZHYk2arAJUr+H0J6e/fE8/9qHuZWFb/WYq6t4Od+peuIy6Utxtx6Y84hBUPT0bFv2TB2cvHpJ62BXURp67H1xUxSzwcOppYWhJrNFX6kq8IG5sdZWb/wA6q5XW/XQNlH2uRiWhDLBIrYl3kMfjbxfJCWy9YlZZ4FcuSQwu7iwA2/7v9cOnKw7DUXN3W5syniWHNK3LYoLqtKjzyq4sQ6qsaqN97E3uL/ocUcHhpU5ylLmT4iVoWLXvjRM0zgAxgA56yFb55VtrA/nVR5SzAt536eQq30JBxNhb9oa+H2Qg8W63VWRx32jjB7fM5JPXboFwuNleaXQfWeo45VDbKq1jbeO1+TyievUqSr/UffDoL+TIVeBl4cK/7lS/+RD/AJFxWWxjz8TK18IZWXMMxTSxUzS3YBNIIc2ufnB62G6n2I3ZHcnrLuonXDy2mzJPSoB/xwQP/EnD0Qy2i/IeYqtASt/kUaj2HsT64h/UU80o38O75L9yt28M8o323fJeT8xUDiZEtzOAAwAGADenQYjZcj4UJ8SLYqS8TDAIGAAvguBzx441Zlr9DRshiVUj8lxIp8xfVq6AmwAB6G59I5s0MNTbSUdWxBwdSJW1EFNpamddc01UshaZgiEWUn5B7D/TDYWexLXjOjpNWZE6aawU6AyI4YhtgwBvpP1GxtiKyU7l3NOeFyqOid2zo2HxUynQGNSFOkHRy5Cw/q7J1HTbFrMjD7CbY/8ADHEMNdAJ4L6CzLZhZgVNtx2uLH6EYVO4ycHB2ZA/+0Ef5pTb2/nA72/A/fthlS1tSWgk736EQ4h1/wAkNzCxa0dy1if6Rbbrsdrb9+uOUwuX/UVltbXbbZ9djmMFk/1VZEkrva9vC+uq9Dx4hp8Nm8MoW/NhgkPlDXsNBtq6N5OoIPTHRYyn2lKUdtOrX0OjxFPtcNKHrza+g608nKz2gk6CRTGfuGAH5suM3gUv5Uo9H9TL4FK+FnDpL8+hKvGrPKdMumpmlXnycvRGN22kRiSB8o0g7m2NyT0NehBuSdituDIlWrylFKh+bJJIqkkgkKAWBJsSF7bbYdKyjFepBRcp168ne3dSb8rtpe756ls+MVMz5TUBVLFeW+wvYK6sx+gUE3+uElsTUH3yoMj4rp4Hy19JPwzTGVYwf+8UC41nc3uTvbDp1YuEV0uV8NgqyxNactVPLba+l+nL8ZfGRcW0lXA9RFKOVGSJGcGPQQATfUB2I3G3vhE0yWVOUXZnOXFNSktdVy02nlNKxUDo3qwPoxufvipVcc1pHRcPjWVNyp2ut0+fuTDwq8R6ehp2pqkSAcxnV1XUqhgPKRe4Nweg74njNLQya9CU25JfsRnxB4mGY15miFkRBFFq2LKpZtVuxJYm3pbEdVprXYucPpTjLuWzLk/sSzwIyfm1U1VJ80AVEX3k1XP2VSPvh1GKS0IeJVqspWqLUtCv4iSOadnfRBSIpmbreWXdUFtyQtvL3MiYluZ6hp5sd8prGliWR4mh1bhHI1BexYDZSRvpubfXCjJJJ2RsoKtZV1L01Oh+qMyH9VOARoobhFrZjVyuuiPm1Dc0s6Kbuw0/8NrE9DYjc722sYTSV2tOv5oa9DSw119bRzNmxmlHNcotJZWbUYyTsVUgAhVW5I64rV5XqNiSu5aHjLc0H8l1SMsUepVCFAis51WOoBtRP1Ud98Twn/JldIcn3WXNNxjR0EEEEjs8ywxgQxKZJDpUDoNl6dyMVpTjBXk7GXKOrk2kur2K04T4i+CzCoqp6eaOKdpGvyA7KrnUAX1AqPVRe9h9cV6eLoyfdkviL+oo1kowqJv1JtkXFUE02YzUz6lkNKUOkqdXL0NsR1AUYg4hjP09KTT7z2KPFMR+mw/SXL82HzKnDaVRTIR5tJ2BY9ZHJ7fujc98ZmDnntGCzNa2el3/AM5P/wDK1fMxsHJSSjBZmtbPrzlL7c+ZJadXA87Ak+gsB9O/3OOgpKol33d+WyN2mppd93flt+fmhuxKSBgAzgA3p0GI2XI+FCV3ABJ6Dc/TDnJRjdlObSbbE9ZKQBp79D2v1H2PT7jENapJRThz29eXs9vchrTlFJx57evL2e3ujxBXrJGXTcgbr3BHYj1w2nioVqTnDly5p9GNp4mNWm509+nNeTEwrRqCA31OrJbujAvf81I/LFf9Us6prm016NN/VNfAr/qE5qmnvJNf+rV/qmvgUX4rZ98VmbID+ypQYl/t/jP+Lb+7ixiJaWOv4PR7+Z8tf7ETp6yennWogco8dyrAdBuLWOxuCRY+uI6U4pWLnEMNVqSzbq3skuXqJKeW3lcAA+Yeg74Kkb96IYSp2SVKslZ6q5JeDeDpMxdjE8cUatZ5HN2uReyJ1PbrYb9cSwpya7zKeKxlKEr0Y66u/P26FqZJV5flAjpEqLGSWRpnmbcGMaTsBYFiFVR3FzckbzqyMmSnUbkysPEXPKqrqZYpZSYkkLwJo5alNwrC4DE2J3PviGpUcXrsaOEwkasGovvdOvU10+brPBBl9hDzGjR5ZLKigMGJG/qO+M2jgf8AqniHK/ReqtqYa4PVo414mq+tl8tyW+OYp3SmeKeB5ILxtHrRnKtax0i9wCpv6XxrzSaLtFPVO5Acwz2Zmp3/AGcJpirQ6Rchl0kGx26qNsZ2Fowoyk4Ntyetyxh+BrB551J+PV31fw9+pIoOB8xzQvV8iKnL7tr1RCZr3LqlmKk9zsCdx3xfyuWo1V40u7uug5cF8EZvR1jSRU9OjKhUNO2qPzdSpjJbVt+R98EIyW4YitRqeFWXQsWXJ82mheOeqo1EisjrHTs40sCpsXcdie2JLMqKVOLukQPKvBSobapqUSNSQoiBZmHYnUAF+m+I1SV7l2pxGTpqmtkPXGXh7UigipqOQSQxHU8OkRvKbddS7O197MBf12GHSi7WRBQrwVTNUVymUlVGMZVoypsQwsb+hB3B+uKVSnN6s6bC4zDR7kdFyb5j9lXBFbPRtWQx8xHZl5YvzGUba1HcXuLddu+J+yvFeRlR4goVZqW0t/t8CPRQqjlTqVwbFXGkg9CCD39sRVM/NGjg1hFJOMteV9CxvB/iVac1iiCeokdoiiQR676Qw3NwFG/U+hxYo6RMfidqtdyvpf6aCWOLNPi0+Linp4efJUM6QGfS8lzq8oYMwACKSCE622w7Ur3jlsrMs/POL8vjopQakN5DHp1apyzAgXUkPqvvuBb2w9tWII05uadipqDxTr4YXjSOEPJJJJzDc6dfmIC3t81yCb9emIe1RffD5aafMiWqZ1dXla0ja3W/lZidV7DYG5PTEUsQ1otjUpcMlKDzO3Qs7w24VoMyoWjmiC1EDlDLEdDlSNSsbbE7keYH5RixC0omLie0w9ayew3Z54M1qswp3hnjPyljy5B9drfcH8sN7LXQkXEM0bTSv1tr8Sxl8McseNOZSIj6V18t3FmsL2s3S98S5UUXWknozS/hPQ2tE9VD/wCVOf8AqBGIpYelPWUU/Yjk4z1nGL9UPHC3CsOWxSrG0kgdzKzSlS17AWuqjba/TucOeWnBvkhtaqlG7WiHWooEd77q4FyyHSd9h069DivUwtKpUvtJLdaPy9fcqVMNSqVL7SXNaPyPDRVA25qaP32XzD8vL98McMXHTPHL1a1/t7jXDErTOrdWtf7e4poyANmZ++s9/vsPyxYoNKOknLzf5b4E9FrLpJy83+JfA9z1AUrcgA33PYAE3/hh1StGm0pPf7K46pVUGr87/JXMUlVzBqAIX8JP4vce2ChWVaOaK05Pr5ryG0aqqrMlpyfXz9BenQYVmlHwoaZqoCRQfXQf7wup/NSMVp14xqxXnb4q6+asZdWslXSfW3x1XzVhNNRugdRvEQWHrGw8wtfqLgH2xDPDzgpQjrB6rrFrXTyvr5FapQqU1KK1g1ddYta6dVf4DVkcDu9ydB0mQOlrnWeh2sRsxtbGVw2lUq1Lt2dr3X/k9nytvpYz8BSqVJ3bs7Zsy37z2fK2+jHiiyYIULMXMdwhtpsCSex36nGth+HRpuLk7uN7ct/r+aGlRwEabi5O7jty+5C858GqGaRpEeaEsSSqsGW5NyfOCf1xoOCNZYiRqqfBajMaKk06OPmfUG1evlOw+364Ts4kqxtVc38RXS+DuWqBrE0pHd5SL+3kt+mFUEhk8XUnu/uSBeBMtC6PgoLf2Bf/ABfNf3vhcqIu1n1N3D/CNHRNI1PCEMhBYli52v0LkkDc7XwqVglUlLc08a8HQZjEFk8kiX5Uq/Mh/wCpT3U/od8JKKluLSrSpSUosrfhXwuqI8xQ1kcctNGHOoEMshI0qCp3B31WtbbEVOllZfxfEHXhG+6LNr+EKKWGSL4eJA6lSUjVWF+4NtiOuJrIzlUkne428OeG9BRsJFiMso6STHWR7gfKD7gXwiikSVMROe7JfhxAGEAMABgAMKAy55wlRVdzUU0cjH8VtL/4lIb9cI0mPjUlHZjnQ0aQxpFGoVEUKijsALAYBrbe4xcU8D0VeQ08X7QbCRDoe3oSPmHsb+2EaTHwqyjsOmQ5JBRwrDToERfuST1JJ3JOFSsNlJyd2OGAaIa7Jqea5lgikJGkl0ViR6XIvbAOUmtmR+s8M8qk3akQH+ozx/ojAYTKh6rTXMRP4RZUTcQyL7CZ/wDVicJkQ5YmouZJuH+G6WiUrTQrFqtqIuWa17XZiWNrnqcKklsRzqSnrJjrhRg3ZpV6Dbs6Pp/tC362P6YoYvEOlK3/ACi7eq/z8iliq7pyt1i7eq/yLo2vf0Bt+WLsZXuXE73NOZozRSBfmKm2IsXGUqE4w3adiHFRlKjOMd2nY0xcwISRZ3NrddPYe2yi+IodqqbbVpSfrbl8lqRw7Ts22rSk/hy+S19Rci2AHpti2lZWLSVlYaK3h9JGBDMvUmxJvffudvyxmYnhNOtPMm118/jsZtfhdOpJSUmuvO/x2PU2Rq1tbvJboGYAdvQdNhhZ8MhOzqSlK213+w6fDoz8cpStsm9PoKDHOejRoPQKW/iRiw4Yp7SjFejf3RO44l/1RXs390OsfQfQYmszWh4VfoMtTw+HlLliFIGpQSLkH9B9O+M6tw6FWu6jk7O10ubX58dTIr8JVWu6jlo915/nzFP8ixWtp/5mv/HFn9Hh7Wy/N/3Jv9MpWtb5sxR5LHE2pLjsRqJB+xwlDBUKEs1NNe7ChwyFCWanp7sXcs+2LuZFrsZByz7YMyDsZByz7YMyDsZByz7YMyDsZByz7YMyDsZByz7YMyDsZByz7YMyDsZByz7YMyDsZByz7YMyDsZByz7YMyDsZByz7YMyDsZByz7YMyDsZByz7YMyDsZByz7YMyDsZByz7YMyDsZByz7YMyDsZByz7YMyDsZByz7YMyDsZByz7YMyDsZByz7YMyDsZByz7YMyDsZByz7YMyDsZByz7YMyDsZByz7YMyDsZByz7YMyDsZCaty5ZdOv8J1D6/8ApivXoU61s62d16kFfAxrWz8ndG2npiqgXud7n1JNz+uJKayxsSU8PKEbXNnLOJMyH9jIOUcGZB2Mg5Z9sGZB2Mg5Z9sGZB2Mg5Z9sGZB2Mg5Z9sGZB2MjavTDCzGLsj/2Q=="/>
          <p:cNvSpPr>
            <a:spLocks noChangeAspect="1" noChangeArrowheads="1"/>
          </p:cNvSpPr>
          <p:nvPr/>
        </p:nvSpPr>
        <p:spPr bwMode="auto">
          <a:xfrm>
            <a:off x="215900" y="-15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2054" name="Picture 6" descr="http://www.achnu.cl/wp-content/uploads/2011/03/convivenci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074" y="273651"/>
            <a:ext cx="5796137" cy="348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10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683568" y="1509780"/>
            <a:ext cx="4497553" cy="3539430"/>
          </a:xfrm>
          <a:prstGeom prst="rect">
            <a:avLst/>
          </a:prstGeom>
          <a:gradFill>
            <a:gsLst>
              <a:gs pos="0">
                <a:srgbClr val="000082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16200000" scaled="0"/>
          </a:gradFill>
          <a:ln w="25400" cmpd="sng">
            <a:solidFill>
              <a:schemeClr val="tx1">
                <a:alpha val="9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PE" sz="2800" b="1" dirty="0" smtClean="0"/>
              <a:t>Aprender a convivir es to-davía una tarea pendiente en la mayor parte de instituciones educativas.</a:t>
            </a:r>
          </a:p>
          <a:p>
            <a:pPr algn="just"/>
            <a:r>
              <a:rPr lang="es-PE" sz="2800" b="1" dirty="0" smtClean="0"/>
              <a:t>Tarea delicada, pero viable y fructífera si se realiza </a:t>
            </a:r>
            <a:r>
              <a:rPr lang="es-PE" sz="2800" b="1" dirty="0" smtClean="0">
                <a:solidFill>
                  <a:srgbClr val="FFFF00"/>
                </a:solidFill>
              </a:rPr>
              <a:t>practicando valores dentro de un marco democrático</a:t>
            </a:r>
            <a:r>
              <a:rPr lang="es-PE" sz="2800" b="1" dirty="0" smtClean="0"/>
              <a:t>.</a:t>
            </a:r>
            <a:endParaRPr lang="es-PE" sz="2800" b="1" dirty="0"/>
          </a:p>
        </p:txBody>
      </p:sp>
      <p:pic>
        <p:nvPicPr>
          <p:cNvPr id="3074" name="Picture 2" descr="http://i.bssl.es/elbloginfantil/2012/09/planes-de-convivencia-escolar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8" t="3078" r="6183" b="5554"/>
          <a:stretch/>
        </p:blipFill>
        <p:spPr bwMode="auto">
          <a:xfrm>
            <a:off x="5436096" y="1509780"/>
            <a:ext cx="3482572" cy="353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872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499992" y="1542827"/>
            <a:ext cx="4392488" cy="3323987"/>
          </a:xfrm>
          <a:prstGeom prst="rect">
            <a:avLst/>
          </a:prstGeom>
          <a:gradFill>
            <a:gsLst>
              <a:gs pos="0">
                <a:srgbClr val="000082"/>
              </a:gs>
              <a:gs pos="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16200000" scaled="0"/>
          </a:gradFill>
          <a:ln w="25400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PE" sz="3000" b="1" dirty="0" smtClean="0">
                <a:solidFill>
                  <a:srgbClr val="FFFF00"/>
                </a:solidFill>
              </a:rPr>
              <a:t>Los valores </a:t>
            </a:r>
            <a:r>
              <a:rPr lang="es-PE" sz="3000" b="1" dirty="0" smtClean="0"/>
              <a:t>morales y la democracia deben pro-moverse desde </a:t>
            </a:r>
            <a:r>
              <a:rPr lang="es-PE" sz="3000" b="1" dirty="0"/>
              <a:t>la </a:t>
            </a:r>
            <a:r>
              <a:rPr lang="es-PE" sz="3000" b="1" dirty="0" smtClean="0"/>
              <a:t>Ins-titución Educativa como estructura </a:t>
            </a:r>
            <a:r>
              <a:rPr lang="es-PE" sz="3000" b="1" dirty="0"/>
              <a:t>y como </a:t>
            </a:r>
            <a:r>
              <a:rPr lang="es-PE" sz="3000" b="1" dirty="0" smtClean="0"/>
              <a:t>cul-tura, teniendo presente el </a:t>
            </a:r>
            <a:r>
              <a:rPr lang="es-PE" sz="3000" b="1" dirty="0" smtClean="0">
                <a:solidFill>
                  <a:srgbClr val="FFFF00"/>
                </a:solidFill>
              </a:rPr>
              <a:t>trabajo en equipo</a:t>
            </a:r>
            <a:r>
              <a:rPr lang="es-PE" sz="3000" b="1" dirty="0" smtClean="0"/>
              <a:t>.</a:t>
            </a:r>
            <a:endParaRPr lang="es-PE" sz="3000" b="1" dirty="0"/>
          </a:p>
        </p:txBody>
      </p:sp>
      <p:pic>
        <p:nvPicPr>
          <p:cNvPr id="4098" name="Picture 2" descr="http://ucarsevilla.files.wordpress.com/2011/10/06.jp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8" r="5780"/>
          <a:stretch/>
        </p:blipFill>
        <p:spPr bwMode="auto">
          <a:xfrm>
            <a:off x="755576" y="1539992"/>
            <a:ext cx="3456384" cy="333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67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773031" y="42446"/>
            <a:ext cx="4274895" cy="3323987"/>
          </a:xfrm>
          <a:prstGeom prst="rect">
            <a:avLst/>
          </a:prstGeom>
          <a:gradFill>
            <a:gsLst>
              <a:gs pos="0">
                <a:srgbClr val="000082"/>
              </a:gs>
              <a:gs pos="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16200000" scaled="0"/>
          </a:gradFill>
          <a:ln w="25400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PE" sz="3000" b="1" dirty="0" smtClean="0"/>
              <a:t>Debemos impulsar una escuela democrática que </a:t>
            </a:r>
            <a:r>
              <a:rPr lang="es-PE" sz="3000" b="1" dirty="0" smtClean="0">
                <a:solidFill>
                  <a:srgbClr val="FFFF00"/>
                </a:solidFill>
              </a:rPr>
              <a:t>plantea retos</a:t>
            </a:r>
            <a:r>
              <a:rPr lang="es-PE" sz="3000" b="1" dirty="0" smtClean="0"/>
              <a:t>, en la que docentes y estudiantes, participen en la </a:t>
            </a:r>
            <a:r>
              <a:rPr lang="es-PE" sz="3000" b="1" dirty="0" smtClean="0">
                <a:solidFill>
                  <a:srgbClr val="FFFF00"/>
                </a:solidFill>
              </a:rPr>
              <a:t>toma de decisiones y </a:t>
            </a:r>
            <a:r>
              <a:rPr lang="es-PE" sz="3000" b="1" dirty="0" smtClean="0"/>
              <a:t>en la </a:t>
            </a:r>
            <a:r>
              <a:rPr lang="es-PE" sz="3000" b="1" dirty="0" smtClean="0">
                <a:solidFill>
                  <a:srgbClr val="FFFF00"/>
                </a:solidFill>
              </a:rPr>
              <a:t>solución de conflictos</a:t>
            </a:r>
            <a:r>
              <a:rPr lang="es-PE" sz="3000" b="1" dirty="0" smtClean="0"/>
              <a:t>.</a:t>
            </a:r>
            <a:endParaRPr lang="es-PE" sz="3000" b="1" dirty="0"/>
          </a:p>
        </p:txBody>
      </p:sp>
      <p:pic>
        <p:nvPicPr>
          <p:cNvPr id="5122" name="Picture 2" descr="http://engage.intel.com/servlet/JiveServlet/showImage/2-57912-60313/didactica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81876"/>
            <a:ext cx="4349317" cy="321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392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67544" y="48529"/>
            <a:ext cx="4536504" cy="3416320"/>
          </a:xfrm>
          <a:prstGeom prst="rect">
            <a:avLst/>
          </a:prstGeom>
          <a:gradFill>
            <a:gsLst>
              <a:gs pos="0">
                <a:srgbClr val="000082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16200000" scaled="0"/>
          </a:gradFill>
          <a:ln w="25400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PE" sz="2400" b="1" dirty="0" smtClean="0"/>
              <a:t>La institución educativa debe ser un espacio de </a:t>
            </a:r>
            <a:r>
              <a:rPr lang="es-PE" sz="2400" b="1" dirty="0" smtClean="0">
                <a:solidFill>
                  <a:srgbClr val="FFFF00"/>
                </a:solidFill>
              </a:rPr>
              <a:t>reflexión crítica</a:t>
            </a:r>
            <a:r>
              <a:rPr lang="es-PE" sz="2400" b="1" dirty="0" smtClean="0"/>
              <a:t>, en la que docentes y estudiantes somos importantes, valiosos y podemos vivir en un ambiente democrático en el que los valores se ejercen en las relaciones personales, institucionales y sociales.</a:t>
            </a:r>
            <a:endParaRPr lang="es-PE" sz="2400" b="1" dirty="0"/>
          </a:p>
        </p:txBody>
      </p:sp>
      <p:pic>
        <p:nvPicPr>
          <p:cNvPr id="6148" name="Picture 4" descr="http://1.bp.blogspot.com/_NqQySg8SKmo/SaRIxpNwgZI/AAAAAAAACbw/Wz6-0j3x904/s400/DIBUJO+COLEGIO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699" y="3789040"/>
            <a:ext cx="4025160" cy="3055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41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95536" y="3573016"/>
            <a:ext cx="4536504" cy="3046988"/>
          </a:xfrm>
          <a:prstGeom prst="rect">
            <a:avLst/>
          </a:prstGeom>
          <a:gradFill>
            <a:gsLst>
              <a:gs pos="0">
                <a:srgbClr val="000082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16200000" scaled="0"/>
          </a:gradFill>
          <a:ln w="25400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PE" sz="2400" b="1" dirty="0" smtClean="0">
                <a:solidFill>
                  <a:srgbClr val="FFFF00"/>
                </a:solidFill>
              </a:rPr>
              <a:t>Los valores</a:t>
            </a:r>
            <a:r>
              <a:rPr lang="es-PE" sz="2400" b="1" dirty="0" smtClean="0"/>
              <a:t> deben ser enseñados no como contenidos académicos o cursos para aprobar, sino creando un entorno cultural de respeto y ejercicio de derechos, </a:t>
            </a:r>
            <a:r>
              <a:rPr lang="es-PE" sz="2400" b="1" dirty="0" smtClean="0">
                <a:solidFill>
                  <a:srgbClr val="FFFF00"/>
                </a:solidFill>
              </a:rPr>
              <a:t>como base de una auténtica ciudadanía</a:t>
            </a:r>
            <a:r>
              <a:rPr lang="es-PE" sz="2400" b="1" dirty="0" smtClean="0"/>
              <a:t> que sea la base de una verdadera democracia.</a:t>
            </a:r>
            <a:endParaRPr lang="es-PE" sz="2400" b="1" dirty="0"/>
          </a:p>
        </p:txBody>
      </p:sp>
      <p:pic>
        <p:nvPicPr>
          <p:cNvPr id="8194" name="Picture 2" descr="http://4.bp.blogspot.com/-TrIPmaw7Vo0/TblZKhtc4AI/AAAAAAAAAEk/785FTut8CMk/s1600/CORZON+D+VALORES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9" t="4261" r="8220" b="9231"/>
          <a:stretch/>
        </p:blipFill>
        <p:spPr bwMode="auto">
          <a:xfrm>
            <a:off x="4932040" y="294195"/>
            <a:ext cx="4041294" cy="310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94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349552" y="3271998"/>
            <a:ext cx="4691510" cy="3539430"/>
          </a:xfrm>
          <a:prstGeom prst="rect">
            <a:avLst/>
          </a:prstGeom>
          <a:gradFill>
            <a:gsLst>
              <a:gs pos="0">
                <a:srgbClr val="000082"/>
              </a:gs>
              <a:gs pos="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16200000" scaled="0"/>
          </a:gradFill>
          <a:ln w="25400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PE" sz="2800" b="1" dirty="0" smtClean="0"/>
              <a:t>Para </a:t>
            </a:r>
            <a:r>
              <a:rPr lang="es-PE" sz="2800" b="1" dirty="0"/>
              <a:t>construir una sociedad democrática debemos educar a las nuevas generaciones de ciudadanos en prácticas de respeto de los derechos, cumplimiento de los deberes y </a:t>
            </a:r>
            <a:r>
              <a:rPr lang="es-PE" sz="2800" b="1" dirty="0" smtClean="0">
                <a:solidFill>
                  <a:srgbClr val="FFFF00"/>
                </a:solidFill>
              </a:rPr>
              <a:t>promover una verdadera convivencia democrática. </a:t>
            </a:r>
            <a:endParaRPr lang="es-PE" sz="2800" b="1" dirty="0">
              <a:solidFill>
                <a:srgbClr val="FFFF00"/>
              </a:solidFill>
            </a:endParaRPr>
          </a:p>
        </p:txBody>
      </p:sp>
      <p:pic>
        <p:nvPicPr>
          <p:cNvPr id="9218" name="Picture 2" descr="http://4.bp.blogspot.com/_q3pNYwZ5YKU/TPQqleaasjI/AAAAAAAAAA4/bCUJxBWh0sg/s1600/sociedad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9405"/>
            <a:ext cx="3882008" cy="315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35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971600" y="3823864"/>
            <a:ext cx="7560840" cy="2677656"/>
          </a:xfrm>
          <a:prstGeom prst="rect">
            <a:avLst/>
          </a:prstGeom>
          <a:gradFill>
            <a:gsLst>
              <a:gs pos="0">
                <a:srgbClr val="000082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16200000" scaled="0"/>
          </a:gradFill>
          <a:ln w="25400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PE" sz="2800" b="1" dirty="0"/>
              <a:t>L</a:t>
            </a:r>
            <a:r>
              <a:rPr lang="es-PE" sz="2800" b="1" dirty="0" smtClean="0"/>
              <a:t>a convivencia escolar democrática necesita de la vigencia de principios y </a:t>
            </a:r>
            <a:r>
              <a:rPr lang="es-PE" sz="2800" b="1" dirty="0" smtClean="0">
                <a:solidFill>
                  <a:srgbClr val="FFFF00"/>
                </a:solidFill>
              </a:rPr>
              <a:t>valores que se sostengan en los derechos fundamentales de los seres humanos</a:t>
            </a:r>
            <a:r>
              <a:rPr lang="es-PE" sz="2800" b="1" dirty="0" smtClean="0"/>
              <a:t> y logren asegurar relaciones respetuosas entre estudiantes y docentes, y entre estudiantes.</a:t>
            </a:r>
            <a:endParaRPr lang="es-PE" sz="2800" b="1" dirty="0"/>
          </a:p>
        </p:txBody>
      </p:sp>
      <p:pic>
        <p:nvPicPr>
          <p:cNvPr id="10244" name="Picture 4" descr="http://1.bp.blogspot.com/_hlcQLb6JmT4/SUqOaVsvryI/AAAAAAAAAHw/Kyut-TkBUtA/s320/conviv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560" y="404664"/>
            <a:ext cx="4760904" cy="2955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191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899592" y="476672"/>
            <a:ext cx="7632848" cy="2246769"/>
          </a:xfrm>
          <a:prstGeom prst="rect">
            <a:avLst/>
          </a:prstGeom>
          <a:gradFill>
            <a:gsLst>
              <a:gs pos="0">
                <a:srgbClr val="000082"/>
              </a:gs>
              <a:gs pos="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16200000" scaled="0"/>
          </a:gradFill>
          <a:ln w="25400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PE" sz="2800" b="1" dirty="0" smtClean="0"/>
              <a:t>Convivir democráticamente en la escuela significa desenvolverse en un ambiente donde la práctica de valores es un hecho cotidiano, y </a:t>
            </a:r>
            <a:r>
              <a:rPr lang="es-PE" sz="2800" b="1" dirty="0" smtClean="0">
                <a:solidFill>
                  <a:srgbClr val="FFFF00"/>
                </a:solidFill>
              </a:rPr>
              <a:t>el ejercicio ciudadano es resultado de una buena construcción de la cultura cívica.</a:t>
            </a:r>
            <a:endParaRPr lang="es-PE" sz="2800" b="1" dirty="0">
              <a:solidFill>
                <a:srgbClr val="FFFF00"/>
              </a:solidFill>
            </a:endParaRPr>
          </a:p>
        </p:txBody>
      </p:sp>
      <p:pic>
        <p:nvPicPr>
          <p:cNvPr id="7170" name="Picture 2" descr="http://1.bp.blogspot.com/-_wtV8UcSPfQ/T_rkceRTB2I/AAAAAAAABlI/ZzI1x4GoNMc/s1600/gracias1.gi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1" y="2996952"/>
            <a:ext cx="3789895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532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189</TotalTime>
  <Words>369</Words>
  <Application>Microsoft Office PowerPoint</Application>
  <PresentationFormat>Presentación en pantalla (4:3)</PresentationFormat>
  <Paragraphs>16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Metro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Luffi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Daniel</dc:creator>
  <cp:lastModifiedBy>Daniel</cp:lastModifiedBy>
  <cp:revision>39</cp:revision>
  <dcterms:created xsi:type="dcterms:W3CDTF">2013-05-25T01:27:17Z</dcterms:created>
  <dcterms:modified xsi:type="dcterms:W3CDTF">2013-06-26T04:35:38Z</dcterms:modified>
</cp:coreProperties>
</file>