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8023870-5F01-4559-8B06-EDA888590BA3}" type="datetimeFigureOut">
              <a:rPr lang="es-MX" smtClean="0"/>
              <a:t>15/11/2013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DB3A8FF-23C6-4F18-9143-15AEC33273C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023870-5F01-4559-8B06-EDA888590BA3}" type="datetimeFigureOut">
              <a:rPr lang="es-MX" smtClean="0"/>
              <a:t>15/11/2013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B3A8FF-23C6-4F18-9143-15AEC33273CB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023870-5F01-4559-8B06-EDA888590BA3}" type="datetimeFigureOut">
              <a:rPr lang="es-MX" smtClean="0"/>
              <a:t>15/11/2013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B3A8FF-23C6-4F18-9143-15AEC33273CB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023870-5F01-4559-8B06-EDA888590BA3}" type="datetimeFigureOut">
              <a:rPr lang="es-MX" smtClean="0"/>
              <a:t>15/11/2013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B3A8FF-23C6-4F18-9143-15AEC33273CB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023870-5F01-4559-8B06-EDA888590BA3}" type="datetimeFigureOut">
              <a:rPr lang="es-MX" smtClean="0"/>
              <a:t>15/11/2013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B3A8FF-23C6-4F18-9143-15AEC33273CB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023870-5F01-4559-8B06-EDA888590BA3}" type="datetimeFigureOut">
              <a:rPr lang="es-MX" smtClean="0"/>
              <a:t>15/11/2013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B3A8FF-23C6-4F18-9143-15AEC33273CB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023870-5F01-4559-8B06-EDA888590BA3}" type="datetimeFigureOut">
              <a:rPr lang="es-MX" smtClean="0"/>
              <a:t>15/11/2013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B3A8FF-23C6-4F18-9143-15AEC33273C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8023870-5F01-4559-8B06-EDA888590BA3}" type="datetimeFigureOut">
              <a:rPr lang="es-MX" smtClean="0"/>
              <a:t>15/11/2013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B3A8FF-23C6-4F18-9143-15AEC33273CB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8023870-5F01-4559-8B06-EDA888590BA3}" type="datetimeFigureOut">
              <a:rPr lang="es-MX" smtClean="0"/>
              <a:t>15/11/2013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DB3A8FF-23C6-4F18-9143-15AEC33273CB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023870-5F01-4559-8B06-EDA888590BA3}" type="datetimeFigureOut">
              <a:rPr lang="es-MX" smtClean="0"/>
              <a:t>15/11/2013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B3A8FF-23C6-4F18-9143-15AEC33273C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023870-5F01-4559-8B06-EDA888590BA3}" type="datetimeFigureOut">
              <a:rPr lang="es-MX" smtClean="0"/>
              <a:t>15/11/2013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B3A8FF-23C6-4F18-9143-15AEC33273C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8023870-5F01-4559-8B06-EDA888590BA3}" type="datetimeFigureOut">
              <a:rPr lang="es-MX" smtClean="0"/>
              <a:t>15/11/2013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DB3A8FF-23C6-4F18-9143-15AEC33273CB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5849888"/>
            <a:ext cx="7920880" cy="1008112"/>
          </a:xfrm>
        </p:spPr>
        <p:txBody>
          <a:bodyPr/>
          <a:lstStyle/>
          <a:p>
            <a:r>
              <a:rPr lang="es-MX" b="1" dirty="0" smtClean="0">
                <a:latin typeface="Rockwell Extra Bold" pitchFamily="18" charset="0"/>
              </a:rPr>
              <a:t>Profesora: Luz María Jara Pereda</a:t>
            </a:r>
            <a:endParaRPr lang="es-MX" b="1" dirty="0">
              <a:latin typeface="Rockwell Extra Bold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39552" y="476672"/>
            <a:ext cx="847345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OPERACIONES CON SEGMENTOS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6" name="Picture 2" descr="http://www.gif-animados.net/angeles-gif/angelito-1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060848"/>
            <a:ext cx="518457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2564904"/>
            <a:ext cx="8229600" cy="4018451"/>
          </a:xfrm>
        </p:spPr>
        <p:txBody>
          <a:bodyPr>
            <a:normAutofit lnSpcReduction="10000"/>
          </a:bodyPr>
          <a:lstStyle/>
          <a:p>
            <a:r>
              <a:rPr lang="es-MX" sz="2800" dirty="0" smtClean="0"/>
              <a:t>Si el segmento AD es el segmento más grande y dentro de el están los segmentos: AB; BC y CD. Entonces, todos los segmentos que están dentro de el se suman</a:t>
            </a:r>
          </a:p>
          <a:p>
            <a:pPr marL="109728" indent="0">
              <a:buNone/>
            </a:pPr>
            <a:endParaRPr lang="es-MX" dirty="0" smtClean="0"/>
          </a:p>
          <a:p>
            <a:pPr marL="109728" indent="0">
              <a:buNone/>
            </a:pPr>
            <a:r>
              <a:rPr lang="es-MX" dirty="0" smtClean="0"/>
              <a:t>                  AD = AB + BC + CD</a:t>
            </a:r>
          </a:p>
          <a:p>
            <a:pPr marL="109728" indent="0">
              <a:buNone/>
            </a:pPr>
            <a:endParaRPr lang="es-MX" dirty="0"/>
          </a:p>
          <a:p>
            <a:pPr marL="109728" indent="0">
              <a:buNone/>
            </a:pPr>
            <a:endParaRPr lang="es-MX" dirty="0" smtClean="0"/>
          </a:p>
          <a:p>
            <a:pPr marL="109728" indent="0">
              <a:buNone/>
            </a:pPr>
            <a:r>
              <a:rPr lang="es-MX" dirty="0"/>
              <a:t> </a:t>
            </a:r>
            <a:r>
              <a:rPr lang="es-MX" dirty="0" smtClean="0"/>
              <a:t>         </a:t>
            </a:r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83568" y="620688"/>
            <a:ext cx="7272808" cy="1584176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Recuerda:</a:t>
            </a:r>
            <a:br>
              <a:rPr lang="es-MX" dirty="0" smtClean="0"/>
            </a:br>
            <a:r>
              <a:rPr lang="es-MX" sz="3600" dirty="0" smtClean="0">
                <a:solidFill>
                  <a:schemeClr val="accent4">
                    <a:lumMod val="75000"/>
                  </a:schemeClr>
                </a:solidFill>
                <a:effectLst/>
                <a:latin typeface="PMingLiU-ExtB" pitchFamily="18" charset="-120"/>
                <a:ea typeface="PMingLiU-ExtB" pitchFamily="18" charset="-120"/>
              </a:rPr>
              <a:t>La longitud de un segmento es el tamaño del segmento </a:t>
            </a:r>
            <a:endParaRPr lang="es-MX" sz="3600" dirty="0">
              <a:solidFill>
                <a:schemeClr val="accent4">
                  <a:lumMod val="75000"/>
                </a:schemeClr>
              </a:solidFill>
              <a:effectLst/>
              <a:latin typeface="PMingLiU-ExtB" pitchFamily="18" charset="-120"/>
              <a:ea typeface="PMingLiU-ExtB" pitchFamily="18" charset="-120"/>
            </a:endParaRPr>
          </a:p>
        </p:txBody>
      </p:sp>
      <p:sp>
        <p:nvSpPr>
          <p:cNvPr id="5" name="4 Flecha derecha"/>
          <p:cNvSpPr/>
          <p:nvPr/>
        </p:nvSpPr>
        <p:spPr>
          <a:xfrm>
            <a:off x="1271758" y="4581128"/>
            <a:ext cx="100811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323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620688"/>
            <a:ext cx="8147248" cy="796950"/>
          </a:xfrm>
        </p:spPr>
        <p:txBody>
          <a:bodyPr>
            <a:noAutofit/>
          </a:bodyPr>
          <a:lstStyle/>
          <a:p>
            <a:pPr algn="l"/>
            <a:r>
              <a:rPr lang="es-MX" sz="2400" dirty="0" smtClean="0"/>
              <a:t>1. En una recta se tienen los puntos consecutivos: A;B;C y D, donde : BD es 3 AB y AD = 36.¿Calcular BD?</a:t>
            </a:r>
            <a:endParaRPr lang="es-MX" sz="2400" dirty="0"/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1403648" y="2852936"/>
            <a:ext cx="612068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2027459" y="357301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1691681" y="2492896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.             .              .         .             </a:t>
            </a:r>
            <a:endParaRPr lang="es-MX" sz="3200" dirty="0"/>
          </a:p>
        </p:txBody>
      </p:sp>
      <p:sp>
        <p:nvSpPr>
          <p:cNvPr id="8" name="7 CuadroTexto"/>
          <p:cNvSpPr txBox="1"/>
          <p:nvPr/>
        </p:nvSpPr>
        <p:spPr>
          <a:xfrm>
            <a:off x="1532798" y="315150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smtClean="0"/>
              <a:t>  A</a:t>
            </a:r>
            <a:endParaRPr lang="es-MX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3410267" y="319502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mtClean="0"/>
              <a:t>  </a:t>
            </a:r>
            <a:r>
              <a:rPr lang="es-MX" b="1" smtClean="0"/>
              <a:t>B</a:t>
            </a:r>
            <a:endParaRPr lang="es-MX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5220072" y="315884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  C</a:t>
            </a:r>
            <a:endParaRPr lang="es-MX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352340" y="3160300"/>
            <a:ext cx="720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    </a:t>
            </a:r>
            <a:r>
              <a:rPr lang="es-MX" b="1" dirty="0" smtClean="0"/>
              <a:t>D</a:t>
            </a:r>
            <a:endParaRPr lang="es-MX" b="1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3662295" y="2492896"/>
            <a:ext cx="3189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4707365" y="1772816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   </a:t>
            </a:r>
            <a:r>
              <a:rPr lang="es-MX" sz="2400" b="1" dirty="0" smtClean="0"/>
              <a:t>3AB</a:t>
            </a:r>
            <a:endParaRPr lang="es-MX" sz="2400" b="1" dirty="0"/>
          </a:p>
        </p:txBody>
      </p:sp>
      <p:cxnSp>
        <p:nvCxnSpPr>
          <p:cNvPr id="18" name="17 Conector recto"/>
          <p:cNvCxnSpPr/>
          <p:nvPr/>
        </p:nvCxnSpPr>
        <p:spPr>
          <a:xfrm>
            <a:off x="1784826" y="3698261"/>
            <a:ext cx="49982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3062835" y="3757682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          </a:t>
            </a:r>
            <a:r>
              <a:rPr lang="es-MX" sz="2400" b="1" dirty="0" smtClean="0"/>
              <a:t>3 6  cm </a:t>
            </a:r>
            <a:endParaRPr lang="es-MX" sz="2400" b="1" dirty="0"/>
          </a:p>
        </p:txBody>
      </p:sp>
      <p:sp>
        <p:nvSpPr>
          <p:cNvPr id="23" name="22 CuadroTexto"/>
          <p:cNvSpPr txBox="1"/>
          <p:nvPr/>
        </p:nvSpPr>
        <p:spPr>
          <a:xfrm>
            <a:off x="1391994" y="4293096"/>
            <a:ext cx="66967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Operación:</a:t>
            </a:r>
          </a:p>
          <a:p>
            <a:r>
              <a:rPr lang="es-MX" b="1" dirty="0" smtClean="0"/>
              <a:t>AD = AB  +  BD</a:t>
            </a:r>
          </a:p>
          <a:p>
            <a:pPr marL="342900" indent="-342900">
              <a:buAutoNum type="arabicPlain" startAt="36"/>
            </a:pPr>
            <a:r>
              <a:rPr lang="es-MX" b="1" dirty="0" smtClean="0"/>
              <a:t>=  AB  + 3AB</a:t>
            </a:r>
          </a:p>
          <a:p>
            <a:r>
              <a:rPr lang="es-MX" b="1" dirty="0" smtClean="0"/>
              <a:t>36 =     4 AB</a:t>
            </a:r>
          </a:p>
          <a:p>
            <a:r>
              <a:rPr lang="es-MX" b="1" dirty="0" smtClean="0"/>
              <a:t>AB =  36 /  4</a:t>
            </a:r>
          </a:p>
          <a:p>
            <a:r>
              <a:rPr lang="es-MX" b="1" dirty="0" smtClean="0"/>
              <a:t>AB  =   9 cm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0843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800" dirty="0" smtClean="0"/>
              <a:t>2. En el siguiente gráfico. Hallar X</a:t>
            </a:r>
            <a:endParaRPr lang="es-MX" sz="2800" dirty="0"/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899592" y="2165292"/>
            <a:ext cx="648072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1204036" y="1868100"/>
            <a:ext cx="6176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/>
              <a:t>.               .                .                  .</a:t>
            </a:r>
            <a:endParaRPr lang="es-MX" sz="28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1043608" y="2564904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   A                     B                         C                          D</a:t>
            </a:r>
            <a:endParaRPr lang="es-MX" dirty="0"/>
          </a:p>
        </p:txBody>
      </p:sp>
      <p:cxnSp>
        <p:nvCxnSpPr>
          <p:cNvPr id="11" name="10 Conector recto"/>
          <p:cNvCxnSpPr/>
          <p:nvPr/>
        </p:nvCxnSpPr>
        <p:spPr>
          <a:xfrm>
            <a:off x="3131840" y="1868100"/>
            <a:ext cx="20162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3563888" y="1432627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  </a:t>
            </a:r>
            <a:r>
              <a:rPr lang="es-MX" b="1" dirty="0" smtClean="0"/>
              <a:t>9 cm </a:t>
            </a:r>
            <a:endParaRPr lang="es-MX" b="1" dirty="0"/>
          </a:p>
        </p:txBody>
      </p:sp>
      <p:cxnSp>
        <p:nvCxnSpPr>
          <p:cNvPr id="15" name="14 Conector recto"/>
          <p:cNvCxnSpPr/>
          <p:nvPr/>
        </p:nvCxnSpPr>
        <p:spPr>
          <a:xfrm>
            <a:off x="3131840" y="2946812"/>
            <a:ext cx="40324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4283968" y="306896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      </a:t>
            </a:r>
            <a:r>
              <a:rPr lang="es-MX" b="1" dirty="0" smtClean="0"/>
              <a:t>16 cm </a:t>
            </a:r>
            <a:endParaRPr lang="es-MX" b="1" dirty="0"/>
          </a:p>
        </p:txBody>
      </p:sp>
      <p:cxnSp>
        <p:nvCxnSpPr>
          <p:cNvPr id="18" name="17 Conector recto"/>
          <p:cNvCxnSpPr/>
          <p:nvPr/>
        </p:nvCxnSpPr>
        <p:spPr>
          <a:xfrm>
            <a:off x="1475656" y="3573016"/>
            <a:ext cx="5688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4445986" y="3789040"/>
            <a:ext cx="1260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  </a:t>
            </a:r>
            <a:r>
              <a:rPr lang="es-MX" b="1" dirty="0" smtClean="0"/>
              <a:t>24 cm</a:t>
            </a:r>
            <a:endParaRPr lang="es-MX" b="1" dirty="0"/>
          </a:p>
        </p:txBody>
      </p:sp>
      <p:sp>
        <p:nvSpPr>
          <p:cNvPr id="21" name="20 CuadroTexto"/>
          <p:cNvSpPr txBox="1"/>
          <p:nvPr/>
        </p:nvSpPr>
        <p:spPr>
          <a:xfrm>
            <a:off x="1475656" y="4509120"/>
            <a:ext cx="2448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Operación </a:t>
            </a:r>
          </a:p>
          <a:p>
            <a:r>
              <a:rPr lang="es-MX" b="1" dirty="0" smtClean="0"/>
              <a:t>BD = BC + CD</a:t>
            </a:r>
          </a:p>
          <a:p>
            <a:r>
              <a:rPr lang="es-MX" b="1" dirty="0" smtClean="0"/>
              <a:t>16 =  9  + CD</a:t>
            </a:r>
          </a:p>
          <a:p>
            <a:r>
              <a:rPr lang="es-MX" b="1" dirty="0" smtClean="0"/>
              <a:t>16 – 9 = CD</a:t>
            </a:r>
          </a:p>
          <a:p>
            <a:r>
              <a:rPr lang="es-MX" b="1" dirty="0"/>
              <a:t> </a:t>
            </a:r>
            <a:r>
              <a:rPr lang="es-MX" b="1" dirty="0" smtClean="0"/>
              <a:t>CD  = 7 cm </a:t>
            </a:r>
            <a:endParaRPr lang="es-MX" b="1" dirty="0"/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22" name="21 CuadroTexto"/>
          <p:cNvSpPr txBox="1"/>
          <p:nvPr/>
        </p:nvSpPr>
        <p:spPr>
          <a:xfrm>
            <a:off x="5412432" y="4690881"/>
            <a:ext cx="26642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AD = AB + BC + CD</a:t>
            </a:r>
          </a:p>
          <a:p>
            <a:pPr marL="342900" indent="-342900">
              <a:buAutoNum type="arabicPlain" startAt="24"/>
            </a:pPr>
            <a:r>
              <a:rPr lang="es-MX" b="1" dirty="0" smtClean="0"/>
              <a:t>=  AB  + 9 + 7</a:t>
            </a:r>
          </a:p>
          <a:p>
            <a:r>
              <a:rPr lang="es-MX" b="1" dirty="0" smtClean="0"/>
              <a:t>24 – 16 =  AB</a:t>
            </a:r>
          </a:p>
          <a:p>
            <a:r>
              <a:rPr lang="es-MX" b="1" dirty="0" smtClean="0"/>
              <a:t>AB  = 8 cm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3216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19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49188" y="368944"/>
            <a:ext cx="8229600" cy="1143000"/>
          </a:xfrm>
        </p:spPr>
        <p:txBody>
          <a:bodyPr>
            <a:normAutofit/>
          </a:bodyPr>
          <a:lstStyle/>
          <a:p>
            <a:r>
              <a:rPr lang="es-MX" sz="2800" dirty="0" smtClean="0"/>
              <a:t>En el gráfico, hallar x</a:t>
            </a:r>
            <a:endParaRPr lang="es-MX" sz="2800" dirty="0"/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1043608" y="2420888"/>
            <a:ext cx="6840760" cy="7200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1403648" y="2190055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.               .              .                      .</a:t>
            </a:r>
            <a:endParaRPr lang="es-MX" sz="24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1403648" y="2780928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                   B                  C                             D</a:t>
            </a:r>
            <a:endParaRPr lang="es-MX" dirty="0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1547664" y="2060268"/>
            <a:ext cx="1512168" cy="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1691680" y="1660158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/>
              <a:t>   2x</a:t>
            </a:r>
            <a:endParaRPr lang="es-MX" sz="2000" b="1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3059832" y="1860213"/>
            <a:ext cx="14041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3510417" y="1306215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/>
              <a:t>3x</a:t>
            </a:r>
            <a:endParaRPr lang="es-MX" sz="2000" b="1" dirty="0"/>
          </a:p>
        </p:txBody>
      </p:sp>
      <p:cxnSp>
        <p:nvCxnSpPr>
          <p:cNvPr id="17" name="16 Conector recto"/>
          <p:cNvCxnSpPr/>
          <p:nvPr/>
        </p:nvCxnSpPr>
        <p:spPr>
          <a:xfrm>
            <a:off x="4463988" y="2218801"/>
            <a:ext cx="2232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5148064" y="1706325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 </a:t>
            </a:r>
            <a:r>
              <a:rPr lang="es-MX" b="1" dirty="0" smtClean="0"/>
              <a:t>4x </a:t>
            </a:r>
            <a:endParaRPr lang="es-MX" b="1" dirty="0"/>
          </a:p>
        </p:txBody>
      </p:sp>
      <p:cxnSp>
        <p:nvCxnSpPr>
          <p:cNvPr id="23" name="22 Conector recto"/>
          <p:cNvCxnSpPr/>
          <p:nvPr/>
        </p:nvCxnSpPr>
        <p:spPr>
          <a:xfrm>
            <a:off x="1530197" y="3284984"/>
            <a:ext cx="540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CuadroTexto"/>
          <p:cNvSpPr txBox="1"/>
          <p:nvPr/>
        </p:nvSpPr>
        <p:spPr>
          <a:xfrm>
            <a:off x="3761910" y="3573016"/>
            <a:ext cx="1530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  </a:t>
            </a:r>
            <a:r>
              <a:rPr lang="es-MX" b="1" dirty="0" smtClean="0"/>
              <a:t>45  cm</a:t>
            </a:r>
            <a:endParaRPr lang="es-MX" b="1" dirty="0"/>
          </a:p>
        </p:txBody>
      </p:sp>
      <p:sp>
        <p:nvSpPr>
          <p:cNvPr id="26" name="25 CuadroTexto"/>
          <p:cNvSpPr txBox="1"/>
          <p:nvPr/>
        </p:nvSpPr>
        <p:spPr>
          <a:xfrm>
            <a:off x="1401625" y="4077072"/>
            <a:ext cx="46085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Operación:</a:t>
            </a:r>
          </a:p>
          <a:p>
            <a:r>
              <a:rPr lang="es-MX" b="1" dirty="0" smtClean="0"/>
              <a:t>AD  =  AB  + BC  + CD</a:t>
            </a:r>
          </a:p>
          <a:p>
            <a:r>
              <a:rPr lang="es-MX" b="1" dirty="0"/>
              <a:t> </a:t>
            </a:r>
            <a:r>
              <a:rPr lang="es-MX" b="1" dirty="0" smtClean="0"/>
              <a:t> 45  = 2x  + 3x   + 4x</a:t>
            </a:r>
          </a:p>
          <a:p>
            <a:r>
              <a:rPr lang="es-MX" b="1" dirty="0"/>
              <a:t> </a:t>
            </a:r>
            <a:r>
              <a:rPr lang="es-MX" b="1" dirty="0" smtClean="0"/>
              <a:t> 45   =    9x</a:t>
            </a:r>
          </a:p>
          <a:p>
            <a:r>
              <a:rPr lang="es-MX" b="1" dirty="0"/>
              <a:t> </a:t>
            </a:r>
            <a:r>
              <a:rPr lang="es-MX" b="1" dirty="0" smtClean="0"/>
              <a:t>   x  =  45</a:t>
            </a:r>
          </a:p>
          <a:p>
            <a:r>
              <a:rPr lang="es-MX" b="1" dirty="0"/>
              <a:t> </a:t>
            </a:r>
            <a:r>
              <a:rPr lang="es-MX" b="1" dirty="0" smtClean="0"/>
              <a:t>            9</a:t>
            </a:r>
          </a:p>
          <a:p>
            <a:r>
              <a:rPr lang="es-MX" b="1" dirty="0"/>
              <a:t> </a:t>
            </a:r>
            <a:r>
              <a:rPr lang="es-MX" b="1" dirty="0" smtClean="0"/>
              <a:t>   x   = 5  cm 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11424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2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939560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01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.- Se tienen los puntos consecutivos A, B, C , D. Hallar AD, si AC = 8cm; BD = 6cm; BC = 4 cm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es-MX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09728" indent="0">
              <a:buNone/>
            </a:pPr>
            <a:endParaRPr lang="es-MX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09728" indent="0">
              <a:buNone/>
            </a:pPr>
            <a:endParaRPr lang="es-MX" dirty="0"/>
          </a:p>
          <a:p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88832" cy="1143000"/>
          </a:xfrm>
        </p:spPr>
        <p:txBody>
          <a:bodyPr>
            <a:normAutofit/>
          </a:bodyPr>
          <a:lstStyle/>
          <a:p>
            <a:r>
              <a:rPr lang="es-MX" sz="3200" dirty="0" smtClean="0">
                <a:effectLst/>
              </a:rPr>
              <a:t>Ahora grafica según lo indicado</a:t>
            </a:r>
            <a:endParaRPr lang="es-MX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7279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1371607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2.-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Sobre una recta se ubican los puntos consecutivos A, B, C, D. Si AC = 6cm, BC = 2cm; BD = 8cm. Hallar la medida del segmento que une los puntos medios de AB y CD.</a:t>
            </a:r>
            <a:endParaRPr lang="es-MX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5997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1080120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03.-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Sobre una recta se tienen los puntos consecutivos A, B, C, D. Hallar AD, si: AC = 7cm; BD = 6m; BC = 4cm.	 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2440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611560" y="908720"/>
            <a:ext cx="763284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04.- </a:t>
            </a:r>
            <a:r>
              <a:rPr lang="es-E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Sobre una recta se toman los puntos consecutivos A, B, C, D. Hallar “AB”, si: sabiendo que; AC = 12cm; BD = 16cm y CD=2AB.</a:t>
            </a:r>
            <a:endParaRPr lang="es-MX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s-MX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864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773528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05.- </a:t>
            </a:r>
            <a:r>
              <a:rPr lang="es-E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Del gráfico Q es punto medio de BC, AQ = 9cm y QC = 2cm. Calcular AB.</a:t>
            </a:r>
          </a:p>
          <a:p>
            <a:pPr marL="109728" indent="0">
              <a:buNone/>
            </a:pPr>
            <a:endParaRPr lang="es-MX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11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666254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06.- </a:t>
            </a:r>
            <a:r>
              <a:rPr lang="es-E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Sobre una recta se ubican los puntos consecutivos A, B, C, D. Si AC = 6cm, BC = 2cm; BD = 8cm. Hallar la medida del segmento que une los puntos medios de AB y CD.</a:t>
            </a:r>
            <a:endParaRPr lang="es-MX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93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79</TotalTime>
  <Words>473</Words>
  <Application>Microsoft Office PowerPoint</Application>
  <PresentationFormat>Presentación en pantalla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Concurrencia</vt:lpstr>
      <vt:lpstr>Presentación de PowerPoint</vt:lpstr>
      <vt:lpstr>Recuerda: La longitud de un segmento es el tamaño del segmento </vt:lpstr>
      <vt:lpstr>1. En una recta se tienen los puntos consecutivos: A;B;C y D, donde : BD es 3 AB y AD = 36.¿Calcular BD?</vt:lpstr>
      <vt:lpstr>2. En el siguiente gráfico. Hallar X</vt:lpstr>
      <vt:lpstr>En el gráfico, hallar x</vt:lpstr>
      <vt:lpstr>Ahora grafica según lo indicado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Luffi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Luffi</dc:creator>
  <cp:lastModifiedBy>DOCENTES</cp:lastModifiedBy>
  <cp:revision>8</cp:revision>
  <dcterms:created xsi:type="dcterms:W3CDTF">2013-10-27T20:54:14Z</dcterms:created>
  <dcterms:modified xsi:type="dcterms:W3CDTF">2013-11-15T14:15:03Z</dcterms:modified>
</cp:coreProperties>
</file>