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9"/>
  </p:notesMasterIdLst>
  <p:sldIdLst>
    <p:sldId id="256" r:id="rId2"/>
    <p:sldId id="334" r:id="rId3"/>
    <p:sldId id="335" r:id="rId4"/>
    <p:sldId id="336" r:id="rId5"/>
    <p:sldId id="337" r:id="rId6"/>
    <p:sldId id="338" r:id="rId7"/>
    <p:sldId id="339" r:id="rId8"/>
    <p:sldId id="340" r:id="rId9"/>
    <p:sldId id="341" r:id="rId10"/>
    <p:sldId id="342" r:id="rId11"/>
    <p:sldId id="343" r:id="rId12"/>
    <p:sldId id="344" r:id="rId13"/>
    <p:sldId id="345" r:id="rId14"/>
    <p:sldId id="346" r:id="rId15"/>
    <p:sldId id="347" r:id="rId16"/>
    <p:sldId id="348" r:id="rId17"/>
    <p:sldId id="349" r:id="rId18"/>
    <p:sldId id="350" r:id="rId19"/>
    <p:sldId id="280" r:id="rId20"/>
    <p:sldId id="264" r:id="rId21"/>
    <p:sldId id="265"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90" r:id="rId37"/>
    <p:sldId id="281" r:id="rId38"/>
    <p:sldId id="282" r:id="rId39"/>
    <p:sldId id="283" r:id="rId40"/>
    <p:sldId id="284" r:id="rId41"/>
    <p:sldId id="285" r:id="rId42"/>
    <p:sldId id="286" r:id="rId43"/>
    <p:sldId id="287" r:id="rId44"/>
    <p:sldId id="288" r:id="rId45"/>
    <p:sldId id="289" r:id="rId46"/>
    <p:sldId id="291" r:id="rId47"/>
    <p:sldId id="292" r:id="rId48"/>
    <p:sldId id="293" r:id="rId49"/>
    <p:sldId id="294" r:id="rId50"/>
    <p:sldId id="295" r:id="rId51"/>
    <p:sldId id="296" r:id="rId52"/>
    <p:sldId id="297" r:id="rId53"/>
    <p:sldId id="298" r:id="rId54"/>
    <p:sldId id="299" r:id="rId55"/>
    <p:sldId id="300" r:id="rId56"/>
    <p:sldId id="301" r:id="rId57"/>
    <p:sldId id="302" r:id="rId58"/>
    <p:sldId id="303" r:id="rId59"/>
    <p:sldId id="304" r:id="rId60"/>
    <p:sldId id="305" r:id="rId61"/>
    <p:sldId id="306" r:id="rId62"/>
    <p:sldId id="307" r:id="rId63"/>
    <p:sldId id="308" r:id="rId64"/>
    <p:sldId id="309" r:id="rId65"/>
    <p:sldId id="310" r:id="rId66"/>
    <p:sldId id="311" r:id="rId67"/>
    <p:sldId id="312" r:id="rId68"/>
    <p:sldId id="313" r:id="rId69"/>
    <p:sldId id="314" r:id="rId70"/>
    <p:sldId id="315" r:id="rId71"/>
    <p:sldId id="316" r:id="rId72"/>
    <p:sldId id="317" r:id="rId73"/>
    <p:sldId id="318" r:id="rId74"/>
    <p:sldId id="319" r:id="rId75"/>
    <p:sldId id="320" r:id="rId76"/>
    <p:sldId id="321" r:id="rId77"/>
    <p:sldId id="322" r:id="rId78"/>
    <p:sldId id="323" r:id="rId79"/>
    <p:sldId id="324" r:id="rId80"/>
    <p:sldId id="325" r:id="rId81"/>
    <p:sldId id="326" r:id="rId82"/>
    <p:sldId id="327" r:id="rId83"/>
    <p:sldId id="328" r:id="rId84"/>
    <p:sldId id="329" r:id="rId85"/>
    <p:sldId id="330" r:id="rId86"/>
    <p:sldId id="331" r:id="rId87"/>
    <p:sldId id="332" r:id="rId8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3" autoAdjust="0"/>
    <p:restoredTop sz="94783" autoAdjust="0"/>
  </p:normalViewPr>
  <p:slideViewPr>
    <p:cSldViewPr>
      <p:cViewPr varScale="1">
        <p:scale>
          <a:sx n="41" d="100"/>
          <a:sy n="41" d="100"/>
        </p:scale>
        <p:origin x="-1320"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4D148A-7B49-4776-BF0F-B8F0B9F5D6FF}" type="doc">
      <dgm:prSet loTypeId="urn:microsoft.com/office/officeart/2005/8/layout/matrix3" loCatId="matrix" qsTypeId="urn:microsoft.com/office/officeart/2005/8/quickstyle/simple1" qsCatId="simple" csTypeId="urn:microsoft.com/office/officeart/2005/8/colors/colorful1#1" csCatId="colorful" phldr="1"/>
      <dgm:spPr/>
      <dgm:t>
        <a:bodyPr/>
        <a:lstStyle/>
        <a:p>
          <a:endParaRPr lang="es-PE"/>
        </a:p>
      </dgm:t>
    </dgm:pt>
    <dgm:pt modelId="{2B0B542F-A28D-4099-B864-7E60B0EFDFED}">
      <dgm:prSet phldrT="[Texto]"/>
      <dgm:spPr/>
      <dgm:t>
        <a:bodyPr/>
        <a:lstStyle/>
        <a:p>
          <a:r>
            <a:rPr lang="es-PE" dirty="0" smtClean="0"/>
            <a:t>Desempeñar su función educativa</a:t>
          </a:r>
          <a:endParaRPr lang="es-PE" dirty="0"/>
        </a:p>
      </dgm:t>
    </dgm:pt>
    <dgm:pt modelId="{2B0696BD-AD09-4461-ABD7-2AE8322503AF}" type="parTrans" cxnId="{7E8D1CEE-9B48-42DE-BA3D-FEBB1F400D63}">
      <dgm:prSet/>
      <dgm:spPr/>
      <dgm:t>
        <a:bodyPr/>
        <a:lstStyle/>
        <a:p>
          <a:endParaRPr lang="es-PE"/>
        </a:p>
      </dgm:t>
    </dgm:pt>
    <dgm:pt modelId="{20C167C6-1B78-47B5-A465-48BAA8ED657F}" type="sibTrans" cxnId="{7E8D1CEE-9B48-42DE-BA3D-FEBB1F400D63}">
      <dgm:prSet/>
      <dgm:spPr/>
      <dgm:t>
        <a:bodyPr/>
        <a:lstStyle/>
        <a:p>
          <a:endParaRPr lang="es-PE"/>
        </a:p>
      </dgm:t>
    </dgm:pt>
    <dgm:pt modelId="{E4411019-CCC4-4747-A0B0-64FF1A31BFB1}">
      <dgm:prSet phldrT="[Texto]"/>
      <dgm:spPr/>
      <dgm:t>
        <a:bodyPr/>
        <a:lstStyle/>
        <a:p>
          <a:r>
            <a:rPr lang="es-PE" dirty="0" smtClean="0"/>
            <a:t>Orientar al educando</a:t>
          </a:r>
          <a:endParaRPr lang="es-PE" dirty="0"/>
        </a:p>
      </dgm:t>
    </dgm:pt>
    <dgm:pt modelId="{557EA750-DAD8-44AF-A201-3F83EAEFE7A6}" type="parTrans" cxnId="{9320BEA4-1C4D-4476-A0DF-5B4242408A46}">
      <dgm:prSet/>
      <dgm:spPr/>
      <dgm:t>
        <a:bodyPr/>
        <a:lstStyle/>
        <a:p>
          <a:endParaRPr lang="es-PE"/>
        </a:p>
      </dgm:t>
    </dgm:pt>
    <dgm:pt modelId="{85827ED6-6AE5-4F68-8782-BC7C3D6E2FD5}" type="sibTrans" cxnId="{9320BEA4-1C4D-4476-A0DF-5B4242408A46}">
      <dgm:prSet/>
      <dgm:spPr/>
      <dgm:t>
        <a:bodyPr/>
        <a:lstStyle/>
        <a:p>
          <a:endParaRPr lang="es-PE"/>
        </a:p>
      </dgm:t>
    </dgm:pt>
    <dgm:pt modelId="{9C4DBD0C-329A-4D65-ACE1-6574DA45CFA6}">
      <dgm:prSet phldrT="[Texto]"/>
      <dgm:spPr/>
      <dgm:t>
        <a:bodyPr/>
        <a:lstStyle/>
        <a:p>
          <a:r>
            <a:rPr lang="es-PE" dirty="0" smtClean="0"/>
            <a:t>Respetar los valores éticos y sociales</a:t>
          </a:r>
          <a:endParaRPr lang="es-PE" dirty="0"/>
        </a:p>
      </dgm:t>
    </dgm:pt>
    <dgm:pt modelId="{0FCC206A-AF3D-4B00-A235-C27072014472}" type="parTrans" cxnId="{1432090C-D131-4259-B222-08F59CE4CA2B}">
      <dgm:prSet/>
      <dgm:spPr/>
      <dgm:t>
        <a:bodyPr/>
        <a:lstStyle/>
        <a:p>
          <a:endParaRPr lang="es-PE"/>
        </a:p>
      </dgm:t>
    </dgm:pt>
    <dgm:pt modelId="{4B681346-395C-4CE7-9FF8-F90064A04CBA}" type="sibTrans" cxnId="{1432090C-D131-4259-B222-08F59CE4CA2B}">
      <dgm:prSet/>
      <dgm:spPr/>
      <dgm:t>
        <a:bodyPr/>
        <a:lstStyle/>
        <a:p>
          <a:endParaRPr lang="es-PE"/>
        </a:p>
      </dgm:t>
    </dgm:pt>
    <dgm:pt modelId="{8C4B6D43-30A2-4B65-9B1D-ED3D08D55F2F}">
      <dgm:prSet phldrT="[Texto]"/>
      <dgm:spPr/>
      <dgm:t>
        <a:bodyPr/>
        <a:lstStyle/>
        <a:p>
          <a:r>
            <a:rPr lang="es-PE" dirty="0" smtClean="0"/>
            <a:t>Velar por el mantenimiento del local</a:t>
          </a:r>
          <a:endParaRPr lang="es-PE" dirty="0"/>
        </a:p>
      </dgm:t>
    </dgm:pt>
    <dgm:pt modelId="{E81B7313-D463-4A53-A767-D0A01CC4062A}" type="parTrans" cxnId="{CCA37C4C-77F1-496D-932C-3A245CC8A6CE}">
      <dgm:prSet/>
      <dgm:spPr/>
      <dgm:t>
        <a:bodyPr/>
        <a:lstStyle/>
        <a:p>
          <a:endParaRPr lang="es-PE"/>
        </a:p>
      </dgm:t>
    </dgm:pt>
    <dgm:pt modelId="{AA030E1D-1484-41AB-A5DB-A7CB1D5D08BB}" type="sibTrans" cxnId="{CCA37C4C-77F1-496D-932C-3A245CC8A6CE}">
      <dgm:prSet/>
      <dgm:spPr/>
      <dgm:t>
        <a:bodyPr/>
        <a:lstStyle/>
        <a:p>
          <a:endParaRPr lang="es-PE"/>
        </a:p>
      </dgm:t>
    </dgm:pt>
    <dgm:pt modelId="{E0E60453-7744-47E8-914E-24915C7A125E}" type="pres">
      <dgm:prSet presAssocID="{BB4D148A-7B49-4776-BF0F-B8F0B9F5D6FF}" presName="matrix" presStyleCnt="0">
        <dgm:presLayoutVars>
          <dgm:chMax val="1"/>
          <dgm:dir/>
          <dgm:resizeHandles val="exact"/>
        </dgm:presLayoutVars>
      </dgm:prSet>
      <dgm:spPr/>
      <dgm:t>
        <a:bodyPr/>
        <a:lstStyle/>
        <a:p>
          <a:endParaRPr lang="es-PE"/>
        </a:p>
      </dgm:t>
    </dgm:pt>
    <dgm:pt modelId="{2EC487FE-50C5-43B7-94BA-DFDEA9886270}" type="pres">
      <dgm:prSet presAssocID="{BB4D148A-7B49-4776-BF0F-B8F0B9F5D6FF}" presName="diamond" presStyleLbl="bgShp" presStyleIdx="0" presStyleCnt="1"/>
      <dgm:spPr/>
    </dgm:pt>
    <dgm:pt modelId="{29E09F0A-0E47-4DF2-95F0-FAE68BF3213C}" type="pres">
      <dgm:prSet presAssocID="{BB4D148A-7B49-4776-BF0F-B8F0B9F5D6FF}" presName="quad1" presStyleLbl="node1" presStyleIdx="0" presStyleCnt="4">
        <dgm:presLayoutVars>
          <dgm:chMax val="0"/>
          <dgm:chPref val="0"/>
          <dgm:bulletEnabled val="1"/>
        </dgm:presLayoutVars>
      </dgm:prSet>
      <dgm:spPr/>
      <dgm:t>
        <a:bodyPr/>
        <a:lstStyle/>
        <a:p>
          <a:endParaRPr lang="es-PE"/>
        </a:p>
      </dgm:t>
    </dgm:pt>
    <dgm:pt modelId="{2B2FFF38-2A69-400E-82EA-8788E148C589}" type="pres">
      <dgm:prSet presAssocID="{BB4D148A-7B49-4776-BF0F-B8F0B9F5D6FF}" presName="quad2" presStyleLbl="node1" presStyleIdx="1" presStyleCnt="4">
        <dgm:presLayoutVars>
          <dgm:chMax val="0"/>
          <dgm:chPref val="0"/>
          <dgm:bulletEnabled val="1"/>
        </dgm:presLayoutVars>
      </dgm:prSet>
      <dgm:spPr/>
      <dgm:t>
        <a:bodyPr/>
        <a:lstStyle/>
        <a:p>
          <a:endParaRPr lang="es-PE"/>
        </a:p>
      </dgm:t>
    </dgm:pt>
    <dgm:pt modelId="{AECA22DB-ED18-4405-BEFD-25CA6B449B63}" type="pres">
      <dgm:prSet presAssocID="{BB4D148A-7B49-4776-BF0F-B8F0B9F5D6FF}" presName="quad3" presStyleLbl="node1" presStyleIdx="2" presStyleCnt="4">
        <dgm:presLayoutVars>
          <dgm:chMax val="0"/>
          <dgm:chPref val="0"/>
          <dgm:bulletEnabled val="1"/>
        </dgm:presLayoutVars>
      </dgm:prSet>
      <dgm:spPr/>
      <dgm:t>
        <a:bodyPr/>
        <a:lstStyle/>
        <a:p>
          <a:endParaRPr lang="es-PE"/>
        </a:p>
      </dgm:t>
    </dgm:pt>
    <dgm:pt modelId="{F12D79F1-49ED-4894-A965-F761779BFB80}" type="pres">
      <dgm:prSet presAssocID="{BB4D148A-7B49-4776-BF0F-B8F0B9F5D6FF}" presName="quad4" presStyleLbl="node1" presStyleIdx="3" presStyleCnt="4">
        <dgm:presLayoutVars>
          <dgm:chMax val="0"/>
          <dgm:chPref val="0"/>
          <dgm:bulletEnabled val="1"/>
        </dgm:presLayoutVars>
      </dgm:prSet>
      <dgm:spPr/>
      <dgm:t>
        <a:bodyPr/>
        <a:lstStyle/>
        <a:p>
          <a:endParaRPr lang="es-PE"/>
        </a:p>
      </dgm:t>
    </dgm:pt>
  </dgm:ptLst>
  <dgm:cxnLst>
    <dgm:cxn modelId="{97BDA4F0-E318-4045-8A32-F0DE09F67FE7}" type="presOf" srcId="{BB4D148A-7B49-4776-BF0F-B8F0B9F5D6FF}" destId="{E0E60453-7744-47E8-914E-24915C7A125E}" srcOrd="0" destOrd="0" presId="urn:microsoft.com/office/officeart/2005/8/layout/matrix3"/>
    <dgm:cxn modelId="{C865BF40-2AB9-4A59-AB8A-A7A58875C662}" type="presOf" srcId="{9C4DBD0C-329A-4D65-ACE1-6574DA45CFA6}" destId="{AECA22DB-ED18-4405-BEFD-25CA6B449B63}" srcOrd="0" destOrd="0" presId="urn:microsoft.com/office/officeart/2005/8/layout/matrix3"/>
    <dgm:cxn modelId="{C8E2C118-5593-4567-9251-64FE32CF3E5A}" type="presOf" srcId="{8C4B6D43-30A2-4B65-9B1D-ED3D08D55F2F}" destId="{F12D79F1-49ED-4894-A965-F761779BFB80}" srcOrd="0" destOrd="0" presId="urn:microsoft.com/office/officeart/2005/8/layout/matrix3"/>
    <dgm:cxn modelId="{8E17742E-0B66-4E16-A784-D7A99E41BF3F}" type="presOf" srcId="{E4411019-CCC4-4747-A0B0-64FF1A31BFB1}" destId="{2B2FFF38-2A69-400E-82EA-8788E148C589}" srcOrd="0" destOrd="0" presId="urn:microsoft.com/office/officeart/2005/8/layout/matrix3"/>
    <dgm:cxn modelId="{CCA37C4C-77F1-496D-932C-3A245CC8A6CE}" srcId="{BB4D148A-7B49-4776-BF0F-B8F0B9F5D6FF}" destId="{8C4B6D43-30A2-4B65-9B1D-ED3D08D55F2F}" srcOrd="3" destOrd="0" parTransId="{E81B7313-D463-4A53-A767-D0A01CC4062A}" sibTransId="{AA030E1D-1484-41AB-A5DB-A7CB1D5D08BB}"/>
    <dgm:cxn modelId="{EC67A894-21E3-4A7F-ABAB-898D9CD26B77}" type="presOf" srcId="{2B0B542F-A28D-4099-B864-7E60B0EFDFED}" destId="{29E09F0A-0E47-4DF2-95F0-FAE68BF3213C}" srcOrd="0" destOrd="0" presId="urn:microsoft.com/office/officeart/2005/8/layout/matrix3"/>
    <dgm:cxn modelId="{1432090C-D131-4259-B222-08F59CE4CA2B}" srcId="{BB4D148A-7B49-4776-BF0F-B8F0B9F5D6FF}" destId="{9C4DBD0C-329A-4D65-ACE1-6574DA45CFA6}" srcOrd="2" destOrd="0" parTransId="{0FCC206A-AF3D-4B00-A235-C27072014472}" sibTransId="{4B681346-395C-4CE7-9FF8-F90064A04CBA}"/>
    <dgm:cxn modelId="{7E8D1CEE-9B48-42DE-BA3D-FEBB1F400D63}" srcId="{BB4D148A-7B49-4776-BF0F-B8F0B9F5D6FF}" destId="{2B0B542F-A28D-4099-B864-7E60B0EFDFED}" srcOrd="0" destOrd="0" parTransId="{2B0696BD-AD09-4461-ABD7-2AE8322503AF}" sibTransId="{20C167C6-1B78-47B5-A465-48BAA8ED657F}"/>
    <dgm:cxn modelId="{9320BEA4-1C4D-4476-A0DF-5B4242408A46}" srcId="{BB4D148A-7B49-4776-BF0F-B8F0B9F5D6FF}" destId="{E4411019-CCC4-4747-A0B0-64FF1A31BFB1}" srcOrd="1" destOrd="0" parTransId="{557EA750-DAD8-44AF-A201-3F83EAEFE7A6}" sibTransId="{85827ED6-6AE5-4F68-8782-BC7C3D6E2FD5}"/>
    <dgm:cxn modelId="{C4E7AE6B-C51B-4C39-A9C2-DC1197B8F17A}" type="presParOf" srcId="{E0E60453-7744-47E8-914E-24915C7A125E}" destId="{2EC487FE-50C5-43B7-94BA-DFDEA9886270}" srcOrd="0" destOrd="0" presId="urn:microsoft.com/office/officeart/2005/8/layout/matrix3"/>
    <dgm:cxn modelId="{A305CA9A-7BA7-4017-95AD-7BD5B530897A}" type="presParOf" srcId="{E0E60453-7744-47E8-914E-24915C7A125E}" destId="{29E09F0A-0E47-4DF2-95F0-FAE68BF3213C}" srcOrd="1" destOrd="0" presId="urn:microsoft.com/office/officeart/2005/8/layout/matrix3"/>
    <dgm:cxn modelId="{88BAE87E-5B1F-45C7-A9DF-D2F96C3C8CC4}" type="presParOf" srcId="{E0E60453-7744-47E8-914E-24915C7A125E}" destId="{2B2FFF38-2A69-400E-82EA-8788E148C589}" srcOrd="2" destOrd="0" presId="urn:microsoft.com/office/officeart/2005/8/layout/matrix3"/>
    <dgm:cxn modelId="{1C3DFA00-E464-4A35-8A6B-0CBA2D27BB04}" type="presParOf" srcId="{E0E60453-7744-47E8-914E-24915C7A125E}" destId="{AECA22DB-ED18-4405-BEFD-25CA6B449B63}" srcOrd="3" destOrd="0" presId="urn:microsoft.com/office/officeart/2005/8/layout/matrix3"/>
    <dgm:cxn modelId="{687B912E-00CC-4FCE-B171-006098D7B16C}" type="presParOf" srcId="{E0E60453-7744-47E8-914E-24915C7A125E}" destId="{F12D79F1-49ED-4894-A965-F761779BFB80}"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8EBCEB-5E62-48A7-8560-5986A1CD5518}"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es-PE"/>
        </a:p>
      </dgm:t>
    </dgm:pt>
    <dgm:pt modelId="{B43E7D9C-4481-4B4B-829F-5FEC10572987}">
      <dgm:prSet phldrT="[Texto]"/>
      <dgm:spPr/>
      <dgm:t>
        <a:bodyPr/>
        <a:lstStyle/>
        <a:p>
          <a:r>
            <a:rPr lang="es-PE" dirty="0" smtClean="0">
              <a:latin typeface="Berlin Sans FB" pitchFamily="34" charset="0"/>
            </a:rPr>
            <a:t>I</a:t>
          </a:r>
          <a:endParaRPr lang="es-PE" dirty="0">
            <a:latin typeface="Berlin Sans FB" pitchFamily="34" charset="0"/>
          </a:endParaRPr>
        </a:p>
      </dgm:t>
    </dgm:pt>
    <dgm:pt modelId="{78C4C6C1-4B92-4D9B-8474-89034DF391AA}" type="parTrans" cxnId="{43F41A5D-CDB9-4525-B7CF-AE935EAC4AAB}">
      <dgm:prSet/>
      <dgm:spPr/>
      <dgm:t>
        <a:bodyPr/>
        <a:lstStyle/>
        <a:p>
          <a:endParaRPr lang="es-PE">
            <a:latin typeface="Berlin Sans FB" pitchFamily="34" charset="0"/>
          </a:endParaRPr>
        </a:p>
      </dgm:t>
    </dgm:pt>
    <dgm:pt modelId="{22A3573F-BBE9-45CF-9197-4D93ADFE62F7}" type="sibTrans" cxnId="{43F41A5D-CDB9-4525-B7CF-AE935EAC4AAB}">
      <dgm:prSet/>
      <dgm:spPr/>
      <dgm:t>
        <a:bodyPr/>
        <a:lstStyle/>
        <a:p>
          <a:endParaRPr lang="es-PE">
            <a:latin typeface="Berlin Sans FB" pitchFamily="34" charset="0"/>
          </a:endParaRPr>
        </a:p>
      </dgm:t>
    </dgm:pt>
    <dgm:pt modelId="{10E8565A-1CF7-44CC-B5AB-B3B873C7AC5A}">
      <dgm:prSet phldrT="[Texto]"/>
      <dgm:spPr/>
      <dgm:t>
        <a:bodyPr/>
        <a:lstStyle/>
        <a:p>
          <a:r>
            <a:rPr lang="es-PE" dirty="0" smtClean="0">
              <a:latin typeface="Berlin Sans FB" pitchFamily="34" charset="0"/>
            </a:rPr>
            <a:t>Cinco Años</a:t>
          </a:r>
          <a:endParaRPr lang="es-PE" dirty="0">
            <a:latin typeface="Berlin Sans FB" pitchFamily="34" charset="0"/>
          </a:endParaRPr>
        </a:p>
      </dgm:t>
    </dgm:pt>
    <dgm:pt modelId="{DCDCD9CD-97F0-4A34-AC7A-B32447502006}" type="parTrans" cxnId="{84ED0092-D59E-499D-9069-7A3A02D32632}">
      <dgm:prSet/>
      <dgm:spPr/>
      <dgm:t>
        <a:bodyPr/>
        <a:lstStyle/>
        <a:p>
          <a:endParaRPr lang="es-PE">
            <a:latin typeface="Berlin Sans FB" pitchFamily="34" charset="0"/>
          </a:endParaRPr>
        </a:p>
      </dgm:t>
    </dgm:pt>
    <dgm:pt modelId="{A3093C24-9CDD-4E70-A17D-FD4507C17423}" type="sibTrans" cxnId="{84ED0092-D59E-499D-9069-7A3A02D32632}">
      <dgm:prSet/>
      <dgm:spPr/>
      <dgm:t>
        <a:bodyPr/>
        <a:lstStyle/>
        <a:p>
          <a:endParaRPr lang="es-PE">
            <a:latin typeface="Berlin Sans FB" pitchFamily="34" charset="0"/>
          </a:endParaRPr>
        </a:p>
      </dgm:t>
    </dgm:pt>
    <dgm:pt modelId="{BA0E689D-25A0-42E5-8BA0-A7203953A5B6}">
      <dgm:prSet phldrT="[Texto]"/>
      <dgm:spPr/>
      <dgm:t>
        <a:bodyPr/>
        <a:lstStyle/>
        <a:p>
          <a:r>
            <a:rPr lang="es-PE" dirty="0" smtClean="0">
              <a:latin typeface="Berlin Sans FB" pitchFamily="34" charset="0"/>
            </a:rPr>
            <a:t>II</a:t>
          </a:r>
          <a:endParaRPr lang="es-PE" dirty="0">
            <a:latin typeface="Berlin Sans FB" pitchFamily="34" charset="0"/>
          </a:endParaRPr>
        </a:p>
      </dgm:t>
    </dgm:pt>
    <dgm:pt modelId="{0BEAEFEE-1C04-42EB-BD72-720E8AE8100B}" type="parTrans" cxnId="{466DB02A-E602-4AF2-8E8E-1048C647223E}">
      <dgm:prSet/>
      <dgm:spPr/>
      <dgm:t>
        <a:bodyPr/>
        <a:lstStyle/>
        <a:p>
          <a:endParaRPr lang="es-PE">
            <a:latin typeface="Berlin Sans FB" pitchFamily="34" charset="0"/>
          </a:endParaRPr>
        </a:p>
      </dgm:t>
    </dgm:pt>
    <dgm:pt modelId="{42EC8668-22C7-4268-9C09-975BDBB1788B}" type="sibTrans" cxnId="{466DB02A-E602-4AF2-8E8E-1048C647223E}">
      <dgm:prSet/>
      <dgm:spPr/>
      <dgm:t>
        <a:bodyPr/>
        <a:lstStyle/>
        <a:p>
          <a:endParaRPr lang="es-PE">
            <a:latin typeface="Berlin Sans FB" pitchFamily="34" charset="0"/>
          </a:endParaRPr>
        </a:p>
      </dgm:t>
    </dgm:pt>
    <dgm:pt modelId="{02A846EB-5A86-41E5-AE47-DB43BBB871EC}">
      <dgm:prSet phldrT="[Texto]"/>
      <dgm:spPr/>
      <dgm:t>
        <a:bodyPr/>
        <a:lstStyle/>
        <a:p>
          <a:r>
            <a:rPr lang="es-PE" dirty="0" smtClean="0">
              <a:latin typeface="Berlin Sans FB" pitchFamily="34" charset="0"/>
            </a:rPr>
            <a:t>III</a:t>
          </a:r>
          <a:endParaRPr lang="es-PE" dirty="0">
            <a:latin typeface="Berlin Sans FB" pitchFamily="34" charset="0"/>
          </a:endParaRPr>
        </a:p>
      </dgm:t>
    </dgm:pt>
    <dgm:pt modelId="{70BC45D3-5B8A-425B-A742-892C72CDD39C}" type="parTrans" cxnId="{67DACE54-4A11-475F-A499-008073489807}">
      <dgm:prSet/>
      <dgm:spPr/>
      <dgm:t>
        <a:bodyPr/>
        <a:lstStyle/>
        <a:p>
          <a:endParaRPr lang="es-PE">
            <a:latin typeface="Berlin Sans FB" pitchFamily="34" charset="0"/>
          </a:endParaRPr>
        </a:p>
      </dgm:t>
    </dgm:pt>
    <dgm:pt modelId="{579B76C8-FDC9-4ACC-B5B3-291DD559B064}" type="sibTrans" cxnId="{67DACE54-4A11-475F-A499-008073489807}">
      <dgm:prSet/>
      <dgm:spPr/>
      <dgm:t>
        <a:bodyPr/>
        <a:lstStyle/>
        <a:p>
          <a:endParaRPr lang="es-PE">
            <a:latin typeface="Berlin Sans FB" pitchFamily="34" charset="0"/>
          </a:endParaRPr>
        </a:p>
      </dgm:t>
    </dgm:pt>
    <dgm:pt modelId="{B32396EF-E568-48AF-BAD0-4B76DD532A91}">
      <dgm:prSet phldrT="[Texto]"/>
      <dgm:spPr/>
      <dgm:t>
        <a:bodyPr/>
        <a:lstStyle/>
        <a:p>
          <a:r>
            <a:rPr lang="es-PE" dirty="0" smtClean="0">
              <a:latin typeface="Berlin Sans FB" pitchFamily="34" charset="0"/>
            </a:rPr>
            <a:t>Cinco Años</a:t>
          </a:r>
          <a:endParaRPr lang="es-PE" dirty="0">
            <a:latin typeface="Berlin Sans FB" pitchFamily="34" charset="0"/>
          </a:endParaRPr>
        </a:p>
      </dgm:t>
    </dgm:pt>
    <dgm:pt modelId="{9AD23A7C-72F2-4FF8-B39E-7BCE9E1D5EDA}" type="parTrans" cxnId="{827F0741-BE62-4040-B064-DD7EEFBB04A1}">
      <dgm:prSet/>
      <dgm:spPr/>
      <dgm:t>
        <a:bodyPr/>
        <a:lstStyle/>
        <a:p>
          <a:endParaRPr lang="es-PE">
            <a:latin typeface="Berlin Sans FB" pitchFamily="34" charset="0"/>
          </a:endParaRPr>
        </a:p>
      </dgm:t>
    </dgm:pt>
    <dgm:pt modelId="{973676CA-BAFC-4EB9-9574-DB156D2E7629}" type="sibTrans" cxnId="{827F0741-BE62-4040-B064-DD7EEFBB04A1}">
      <dgm:prSet/>
      <dgm:spPr/>
      <dgm:t>
        <a:bodyPr/>
        <a:lstStyle/>
        <a:p>
          <a:endParaRPr lang="es-PE">
            <a:latin typeface="Berlin Sans FB" pitchFamily="34" charset="0"/>
          </a:endParaRPr>
        </a:p>
      </dgm:t>
    </dgm:pt>
    <dgm:pt modelId="{ACCC8DC0-923E-4F97-92CC-75B8B79ADC61}">
      <dgm:prSet/>
      <dgm:spPr/>
      <dgm:t>
        <a:bodyPr/>
        <a:lstStyle/>
        <a:p>
          <a:r>
            <a:rPr lang="es-PE" dirty="0" smtClean="0">
              <a:latin typeface="Berlin Sans FB" pitchFamily="34" charset="0"/>
            </a:rPr>
            <a:t>IV</a:t>
          </a:r>
          <a:endParaRPr lang="es-PE" dirty="0">
            <a:latin typeface="Berlin Sans FB" pitchFamily="34" charset="0"/>
          </a:endParaRPr>
        </a:p>
      </dgm:t>
    </dgm:pt>
    <dgm:pt modelId="{597C9BCC-AC2E-45D1-8DA2-95BB01170904}" type="parTrans" cxnId="{142FCFDC-C33A-47C7-B8E3-2D347A8ED25A}">
      <dgm:prSet/>
      <dgm:spPr/>
      <dgm:t>
        <a:bodyPr/>
        <a:lstStyle/>
        <a:p>
          <a:endParaRPr lang="es-PE">
            <a:latin typeface="Berlin Sans FB" pitchFamily="34" charset="0"/>
          </a:endParaRPr>
        </a:p>
      </dgm:t>
    </dgm:pt>
    <dgm:pt modelId="{1F3DD457-C57C-49ED-8BFE-7BA0C00801E5}" type="sibTrans" cxnId="{142FCFDC-C33A-47C7-B8E3-2D347A8ED25A}">
      <dgm:prSet/>
      <dgm:spPr/>
      <dgm:t>
        <a:bodyPr/>
        <a:lstStyle/>
        <a:p>
          <a:endParaRPr lang="es-PE">
            <a:latin typeface="Berlin Sans FB" pitchFamily="34" charset="0"/>
          </a:endParaRPr>
        </a:p>
      </dgm:t>
    </dgm:pt>
    <dgm:pt modelId="{09398B66-D29E-404A-AA03-07D7A596E7D7}">
      <dgm:prSet/>
      <dgm:spPr/>
      <dgm:t>
        <a:bodyPr/>
        <a:lstStyle/>
        <a:p>
          <a:r>
            <a:rPr lang="es-PE" dirty="0" smtClean="0">
              <a:latin typeface="Berlin Sans FB" pitchFamily="34" charset="0"/>
            </a:rPr>
            <a:t>V</a:t>
          </a:r>
          <a:endParaRPr lang="es-PE" dirty="0">
            <a:latin typeface="Berlin Sans FB" pitchFamily="34" charset="0"/>
          </a:endParaRPr>
        </a:p>
      </dgm:t>
    </dgm:pt>
    <dgm:pt modelId="{AD59EB58-1FDD-4F04-A783-107516DDA835}" type="parTrans" cxnId="{F8ECC5F0-9B12-4A23-B770-0AA56B9005C1}">
      <dgm:prSet/>
      <dgm:spPr/>
      <dgm:t>
        <a:bodyPr/>
        <a:lstStyle/>
        <a:p>
          <a:endParaRPr lang="es-PE">
            <a:latin typeface="Berlin Sans FB" pitchFamily="34" charset="0"/>
          </a:endParaRPr>
        </a:p>
      </dgm:t>
    </dgm:pt>
    <dgm:pt modelId="{B2C84345-ADBB-425B-A36A-F73E79A67303}" type="sibTrans" cxnId="{F8ECC5F0-9B12-4A23-B770-0AA56B9005C1}">
      <dgm:prSet/>
      <dgm:spPr/>
      <dgm:t>
        <a:bodyPr/>
        <a:lstStyle/>
        <a:p>
          <a:endParaRPr lang="es-PE">
            <a:latin typeface="Berlin Sans FB" pitchFamily="34" charset="0"/>
          </a:endParaRPr>
        </a:p>
      </dgm:t>
    </dgm:pt>
    <dgm:pt modelId="{FA953ED6-E9AF-4F55-BF0B-2AF94E84935C}">
      <dgm:prSet/>
      <dgm:spPr/>
      <dgm:t>
        <a:bodyPr/>
        <a:lstStyle/>
        <a:p>
          <a:r>
            <a:rPr lang="es-PE" dirty="0" smtClean="0">
              <a:latin typeface="Berlin Sans FB" pitchFamily="34" charset="0"/>
            </a:rPr>
            <a:t>Indefinido</a:t>
          </a:r>
          <a:endParaRPr lang="es-PE" dirty="0">
            <a:latin typeface="Berlin Sans FB" pitchFamily="34" charset="0"/>
          </a:endParaRPr>
        </a:p>
      </dgm:t>
    </dgm:pt>
    <dgm:pt modelId="{F052E6CC-9918-4494-A1EF-613987AAA86E}" type="parTrans" cxnId="{F1840EE8-05EB-4AFE-9CF1-D32490B210A7}">
      <dgm:prSet/>
      <dgm:spPr/>
      <dgm:t>
        <a:bodyPr/>
        <a:lstStyle/>
        <a:p>
          <a:endParaRPr lang="es-PE">
            <a:latin typeface="Berlin Sans FB" pitchFamily="34" charset="0"/>
          </a:endParaRPr>
        </a:p>
      </dgm:t>
    </dgm:pt>
    <dgm:pt modelId="{036B5F37-45C4-4E8F-B9D0-2C0963B75ECA}" type="sibTrans" cxnId="{F1840EE8-05EB-4AFE-9CF1-D32490B210A7}">
      <dgm:prSet/>
      <dgm:spPr/>
      <dgm:t>
        <a:bodyPr/>
        <a:lstStyle/>
        <a:p>
          <a:endParaRPr lang="es-PE">
            <a:latin typeface="Berlin Sans FB" pitchFamily="34" charset="0"/>
          </a:endParaRPr>
        </a:p>
      </dgm:t>
    </dgm:pt>
    <dgm:pt modelId="{FCFEF552-C2B1-49ED-A24B-E4A4A35FEE1D}">
      <dgm:prSet/>
      <dgm:spPr/>
      <dgm:t>
        <a:bodyPr/>
        <a:lstStyle/>
        <a:p>
          <a:r>
            <a:rPr lang="es-PE" dirty="0" smtClean="0">
              <a:latin typeface="Berlin Sans FB" pitchFamily="34" charset="0"/>
            </a:rPr>
            <a:t>Cinco Años</a:t>
          </a:r>
          <a:endParaRPr lang="es-PE" dirty="0">
            <a:latin typeface="Berlin Sans FB" pitchFamily="34" charset="0"/>
          </a:endParaRPr>
        </a:p>
      </dgm:t>
    </dgm:pt>
    <dgm:pt modelId="{CE740BE3-9A36-4060-8881-CBB5B3A2DBF1}" type="parTrans" cxnId="{510FFD71-AF7A-4BEA-9588-611451DBC7B2}">
      <dgm:prSet/>
      <dgm:spPr/>
      <dgm:t>
        <a:bodyPr/>
        <a:lstStyle/>
        <a:p>
          <a:endParaRPr lang="es-PE">
            <a:latin typeface="Berlin Sans FB" pitchFamily="34" charset="0"/>
          </a:endParaRPr>
        </a:p>
      </dgm:t>
    </dgm:pt>
    <dgm:pt modelId="{A33C46C8-E1BB-4B47-9903-83334E93DFCC}" type="sibTrans" cxnId="{510FFD71-AF7A-4BEA-9588-611451DBC7B2}">
      <dgm:prSet/>
      <dgm:spPr/>
      <dgm:t>
        <a:bodyPr/>
        <a:lstStyle/>
        <a:p>
          <a:endParaRPr lang="es-PE">
            <a:latin typeface="Berlin Sans FB" pitchFamily="34" charset="0"/>
          </a:endParaRPr>
        </a:p>
      </dgm:t>
    </dgm:pt>
    <dgm:pt modelId="{CE569666-B6FE-4235-9ABE-312146FA1295}">
      <dgm:prSet/>
      <dgm:spPr/>
      <dgm:t>
        <a:bodyPr/>
        <a:lstStyle/>
        <a:p>
          <a:r>
            <a:rPr lang="es-PE" dirty="0" smtClean="0">
              <a:latin typeface="Berlin Sans FB" pitchFamily="34" charset="0"/>
            </a:rPr>
            <a:t>Cinco Años</a:t>
          </a:r>
          <a:endParaRPr lang="es-PE" dirty="0">
            <a:latin typeface="Berlin Sans FB" pitchFamily="34" charset="0"/>
          </a:endParaRPr>
        </a:p>
      </dgm:t>
    </dgm:pt>
    <dgm:pt modelId="{463CA50B-48E4-4C6C-8AEE-7FE5B5CA8741}" type="parTrans" cxnId="{0235AD74-AD67-4439-99AB-248E12B8621E}">
      <dgm:prSet/>
      <dgm:spPr/>
      <dgm:t>
        <a:bodyPr/>
        <a:lstStyle/>
        <a:p>
          <a:endParaRPr lang="es-PE">
            <a:latin typeface="Berlin Sans FB" pitchFamily="34" charset="0"/>
          </a:endParaRPr>
        </a:p>
      </dgm:t>
    </dgm:pt>
    <dgm:pt modelId="{38B315EA-24E9-4350-B038-5DAA13E33D6B}" type="sibTrans" cxnId="{0235AD74-AD67-4439-99AB-248E12B8621E}">
      <dgm:prSet/>
      <dgm:spPr/>
      <dgm:t>
        <a:bodyPr/>
        <a:lstStyle/>
        <a:p>
          <a:endParaRPr lang="es-PE">
            <a:latin typeface="Berlin Sans FB" pitchFamily="34" charset="0"/>
          </a:endParaRPr>
        </a:p>
      </dgm:t>
    </dgm:pt>
    <dgm:pt modelId="{FA855B16-6597-43E3-888B-3A0D17BC285C}" type="pres">
      <dgm:prSet presAssocID="{0A8EBCEB-5E62-48A7-8560-5986A1CD5518}" presName="linearFlow" presStyleCnt="0">
        <dgm:presLayoutVars>
          <dgm:dir/>
          <dgm:animLvl val="lvl"/>
          <dgm:resizeHandles val="exact"/>
        </dgm:presLayoutVars>
      </dgm:prSet>
      <dgm:spPr/>
      <dgm:t>
        <a:bodyPr/>
        <a:lstStyle/>
        <a:p>
          <a:endParaRPr lang="es-ES"/>
        </a:p>
      </dgm:t>
    </dgm:pt>
    <dgm:pt modelId="{DCB94133-BAE4-48F9-AC2A-1FF61AD47BCF}" type="pres">
      <dgm:prSet presAssocID="{B43E7D9C-4481-4B4B-829F-5FEC10572987}" presName="composite" presStyleCnt="0"/>
      <dgm:spPr/>
    </dgm:pt>
    <dgm:pt modelId="{AB8711C4-24BF-410C-8995-836E80CEBCB5}" type="pres">
      <dgm:prSet presAssocID="{B43E7D9C-4481-4B4B-829F-5FEC10572987}" presName="parentText" presStyleLbl="alignNode1" presStyleIdx="0" presStyleCnt="5">
        <dgm:presLayoutVars>
          <dgm:chMax val="1"/>
          <dgm:bulletEnabled val="1"/>
        </dgm:presLayoutVars>
      </dgm:prSet>
      <dgm:spPr/>
      <dgm:t>
        <a:bodyPr/>
        <a:lstStyle/>
        <a:p>
          <a:endParaRPr lang="es-PE"/>
        </a:p>
      </dgm:t>
    </dgm:pt>
    <dgm:pt modelId="{3B38FF65-CAC9-444C-8D94-896B1D8CD08F}" type="pres">
      <dgm:prSet presAssocID="{B43E7D9C-4481-4B4B-829F-5FEC10572987}" presName="descendantText" presStyleLbl="alignAcc1" presStyleIdx="0" presStyleCnt="5">
        <dgm:presLayoutVars>
          <dgm:bulletEnabled val="1"/>
        </dgm:presLayoutVars>
      </dgm:prSet>
      <dgm:spPr/>
      <dgm:t>
        <a:bodyPr/>
        <a:lstStyle/>
        <a:p>
          <a:endParaRPr lang="es-PE"/>
        </a:p>
      </dgm:t>
    </dgm:pt>
    <dgm:pt modelId="{6A713B38-CC24-41DE-A814-97B5E23E5B7D}" type="pres">
      <dgm:prSet presAssocID="{22A3573F-BBE9-45CF-9197-4D93ADFE62F7}" presName="sp" presStyleCnt="0"/>
      <dgm:spPr/>
    </dgm:pt>
    <dgm:pt modelId="{E203B0D2-FECA-4EEC-8F0B-8D23B6C0AADA}" type="pres">
      <dgm:prSet presAssocID="{BA0E689D-25A0-42E5-8BA0-A7203953A5B6}" presName="composite" presStyleCnt="0"/>
      <dgm:spPr/>
    </dgm:pt>
    <dgm:pt modelId="{5739D295-4B37-4F92-9DCC-ED6725E1161C}" type="pres">
      <dgm:prSet presAssocID="{BA0E689D-25A0-42E5-8BA0-A7203953A5B6}" presName="parentText" presStyleLbl="alignNode1" presStyleIdx="1" presStyleCnt="5">
        <dgm:presLayoutVars>
          <dgm:chMax val="1"/>
          <dgm:bulletEnabled val="1"/>
        </dgm:presLayoutVars>
      </dgm:prSet>
      <dgm:spPr/>
      <dgm:t>
        <a:bodyPr/>
        <a:lstStyle/>
        <a:p>
          <a:endParaRPr lang="es-ES"/>
        </a:p>
      </dgm:t>
    </dgm:pt>
    <dgm:pt modelId="{24EC6EA2-9928-4FF0-BDE1-7404D4A3DD57}" type="pres">
      <dgm:prSet presAssocID="{BA0E689D-25A0-42E5-8BA0-A7203953A5B6}" presName="descendantText" presStyleLbl="alignAcc1" presStyleIdx="1" presStyleCnt="5">
        <dgm:presLayoutVars>
          <dgm:bulletEnabled val="1"/>
        </dgm:presLayoutVars>
      </dgm:prSet>
      <dgm:spPr/>
      <dgm:t>
        <a:bodyPr/>
        <a:lstStyle/>
        <a:p>
          <a:endParaRPr lang="es-PE"/>
        </a:p>
      </dgm:t>
    </dgm:pt>
    <dgm:pt modelId="{DE53601F-8D04-437B-A886-B00205B8B4AD}" type="pres">
      <dgm:prSet presAssocID="{42EC8668-22C7-4268-9C09-975BDBB1788B}" presName="sp" presStyleCnt="0"/>
      <dgm:spPr/>
    </dgm:pt>
    <dgm:pt modelId="{9C0AFB32-D326-4FFE-A266-A3001F25B31D}" type="pres">
      <dgm:prSet presAssocID="{02A846EB-5A86-41E5-AE47-DB43BBB871EC}" presName="composite" presStyleCnt="0"/>
      <dgm:spPr/>
    </dgm:pt>
    <dgm:pt modelId="{59067217-ABF8-4DDF-AA72-D0D3B42F87ED}" type="pres">
      <dgm:prSet presAssocID="{02A846EB-5A86-41E5-AE47-DB43BBB871EC}" presName="parentText" presStyleLbl="alignNode1" presStyleIdx="2" presStyleCnt="5">
        <dgm:presLayoutVars>
          <dgm:chMax val="1"/>
          <dgm:bulletEnabled val="1"/>
        </dgm:presLayoutVars>
      </dgm:prSet>
      <dgm:spPr/>
      <dgm:t>
        <a:bodyPr/>
        <a:lstStyle/>
        <a:p>
          <a:endParaRPr lang="es-PE"/>
        </a:p>
      </dgm:t>
    </dgm:pt>
    <dgm:pt modelId="{EB95BFFE-D874-455E-B405-BF1203A1BFA6}" type="pres">
      <dgm:prSet presAssocID="{02A846EB-5A86-41E5-AE47-DB43BBB871EC}" presName="descendantText" presStyleLbl="alignAcc1" presStyleIdx="2" presStyleCnt="5">
        <dgm:presLayoutVars>
          <dgm:bulletEnabled val="1"/>
        </dgm:presLayoutVars>
      </dgm:prSet>
      <dgm:spPr/>
      <dgm:t>
        <a:bodyPr/>
        <a:lstStyle/>
        <a:p>
          <a:endParaRPr lang="es-PE"/>
        </a:p>
      </dgm:t>
    </dgm:pt>
    <dgm:pt modelId="{51255C20-DDFF-497D-899F-F5A4A9E542CE}" type="pres">
      <dgm:prSet presAssocID="{579B76C8-FDC9-4ACC-B5B3-291DD559B064}" presName="sp" presStyleCnt="0"/>
      <dgm:spPr/>
    </dgm:pt>
    <dgm:pt modelId="{2B392F38-70FB-4C12-8E9A-34EA75B1FEA4}" type="pres">
      <dgm:prSet presAssocID="{ACCC8DC0-923E-4F97-92CC-75B8B79ADC61}" presName="composite" presStyleCnt="0"/>
      <dgm:spPr/>
    </dgm:pt>
    <dgm:pt modelId="{A3389892-8110-4F44-AE6B-F5E602454911}" type="pres">
      <dgm:prSet presAssocID="{ACCC8DC0-923E-4F97-92CC-75B8B79ADC61}" presName="parentText" presStyleLbl="alignNode1" presStyleIdx="3" presStyleCnt="5">
        <dgm:presLayoutVars>
          <dgm:chMax val="1"/>
          <dgm:bulletEnabled val="1"/>
        </dgm:presLayoutVars>
      </dgm:prSet>
      <dgm:spPr/>
      <dgm:t>
        <a:bodyPr/>
        <a:lstStyle/>
        <a:p>
          <a:endParaRPr lang="es-ES"/>
        </a:p>
      </dgm:t>
    </dgm:pt>
    <dgm:pt modelId="{7DB01886-3DCC-4516-826A-D96E70A8BF38}" type="pres">
      <dgm:prSet presAssocID="{ACCC8DC0-923E-4F97-92CC-75B8B79ADC61}" presName="descendantText" presStyleLbl="alignAcc1" presStyleIdx="3" presStyleCnt="5">
        <dgm:presLayoutVars>
          <dgm:bulletEnabled val="1"/>
        </dgm:presLayoutVars>
      </dgm:prSet>
      <dgm:spPr/>
      <dgm:t>
        <a:bodyPr/>
        <a:lstStyle/>
        <a:p>
          <a:endParaRPr lang="es-ES"/>
        </a:p>
      </dgm:t>
    </dgm:pt>
    <dgm:pt modelId="{8A112EC0-60E6-458F-8094-E29B77620770}" type="pres">
      <dgm:prSet presAssocID="{1F3DD457-C57C-49ED-8BFE-7BA0C00801E5}" presName="sp" presStyleCnt="0"/>
      <dgm:spPr/>
    </dgm:pt>
    <dgm:pt modelId="{D2211368-3923-4DDE-8648-3B913BA6D19F}" type="pres">
      <dgm:prSet presAssocID="{09398B66-D29E-404A-AA03-07D7A596E7D7}" presName="composite" presStyleCnt="0"/>
      <dgm:spPr/>
    </dgm:pt>
    <dgm:pt modelId="{9FDF8FC4-B51D-4231-8019-0CC7268F4F31}" type="pres">
      <dgm:prSet presAssocID="{09398B66-D29E-404A-AA03-07D7A596E7D7}" presName="parentText" presStyleLbl="alignNode1" presStyleIdx="4" presStyleCnt="5">
        <dgm:presLayoutVars>
          <dgm:chMax val="1"/>
          <dgm:bulletEnabled val="1"/>
        </dgm:presLayoutVars>
      </dgm:prSet>
      <dgm:spPr/>
      <dgm:t>
        <a:bodyPr/>
        <a:lstStyle/>
        <a:p>
          <a:endParaRPr lang="es-ES"/>
        </a:p>
      </dgm:t>
    </dgm:pt>
    <dgm:pt modelId="{250639C2-E6D4-4EFB-8EBC-425A62A2CC5C}" type="pres">
      <dgm:prSet presAssocID="{09398B66-D29E-404A-AA03-07D7A596E7D7}" presName="descendantText" presStyleLbl="alignAcc1" presStyleIdx="4" presStyleCnt="5">
        <dgm:presLayoutVars>
          <dgm:bulletEnabled val="1"/>
        </dgm:presLayoutVars>
      </dgm:prSet>
      <dgm:spPr/>
      <dgm:t>
        <a:bodyPr/>
        <a:lstStyle/>
        <a:p>
          <a:endParaRPr lang="es-PE"/>
        </a:p>
      </dgm:t>
    </dgm:pt>
  </dgm:ptLst>
  <dgm:cxnLst>
    <dgm:cxn modelId="{28B5E547-0A1D-44AB-ADA9-FB29768CC80D}" type="presOf" srcId="{CE569666-B6FE-4235-9ABE-312146FA1295}" destId="{24EC6EA2-9928-4FF0-BDE1-7404D4A3DD57}" srcOrd="0" destOrd="0" presId="urn:microsoft.com/office/officeart/2005/8/layout/chevron2"/>
    <dgm:cxn modelId="{43F41A5D-CDB9-4525-B7CF-AE935EAC4AAB}" srcId="{0A8EBCEB-5E62-48A7-8560-5986A1CD5518}" destId="{B43E7D9C-4481-4B4B-829F-5FEC10572987}" srcOrd="0" destOrd="0" parTransId="{78C4C6C1-4B92-4D9B-8474-89034DF391AA}" sibTransId="{22A3573F-BBE9-45CF-9197-4D93ADFE62F7}"/>
    <dgm:cxn modelId="{F1840EE8-05EB-4AFE-9CF1-D32490B210A7}" srcId="{09398B66-D29E-404A-AA03-07D7A596E7D7}" destId="{FA953ED6-E9AF-4F55-BF0B-2AF94E84935C}" srcOrd="0" destOrd="0" parTransId="{F052E6CC-9918-4494-A1EF-613987AAA86E}" sibTransId="{036B5F37-45C4-4E8F-B9D0-2C0963B75ECA}"/>
    <dgm:cxn modelId="{56793345-A77D-4DD9-8EA8-D3FC6E716C55}" type="presOf" srcId="{0A8EBCEB-5E62-48A7-8560-5986A1CD5518}" destId="{FA855B16-6597-43E3-888B-3A0D17BC285C}" srcOrd="0" destOrd="0" presId="urn:microsoft.com/office/officeart/2005/8/layout/chevron2"/>
    <dgm:cxn modelId="{F8ECC5F0-9B12-4A23-B770-0AA56B9005C1}" srcId="{0A8EBCEB-5E62-48A7-8560-5986A1CD5518}" destId="{09398B66-D29E-404A-AA03-07D7A596E7D7}" srcOrd="4" destOrd="0" parTransId="{AD59EB58-1FDD-4F04-A783-107516DDA835}" sibTransId="{B2C84345-ADBB-425B-A36A-F73E79A67303}"/>
    <dgm:cxn modelId="{0235AD74-AD67-4439-99AB-248E12B8621E}" srcId="{BA0E689D-25A0-42E5-8BA0-A7203953A5B6}" destId="{CE569666-B6FE-4235-9ABE-312146FA1295}" srcOrd="0" destOrd="0" parTransId="{463CA50B-48E4-4C6C-8AEE-7FE5B5CA8741}" sibTransId="{38B315EA-24E9-4350-B038-5DAA13E33D6B}"/>
    <dgm:cxn modelId="{67DACE54-4A11-475F-A499-008073489807}" srcId="{0A8EBCEB-5E62-48A7-8560-5986A1CD5518}" destId="{02A846EB-5A86-41E5-AE47-DB43BBB871EC}" srcOrd="2" destOrd="0" parTransId="{70BC45D3-5B8A-425B-A742-892C72CDD39C}" sibTransId="{579B76C8-FDC9-4ACC-B5B3-291DD559B064}"/>
    <dgm:cxn modelId="{81D65758-5BF4-472D-9289-4B31C846135E}" type="presOf" srcId="{10E8565A-1CF7-44CC-B5AB-B3B873C7AC5A}" destId="{3B38FF65-CAC9-444C-8D94-896B1D8CD08F}" srcOrd="0" destOrd="0" presId="urn:microsoft.com/office/officeart/2005/8/layout/chevron2"/>
    <dgm:cxn modelId="{7CEF49D0-BB90-4BA2-8DCE-25BD782A98BD}" type="presOf" srcId="{02A846EB-5A86-41E5-AE47-DB43BBB871EC}" destId="{59067217-ABF8-4DDF-AA72-D0D3B42F87ED}" srcOrd="0" destOrd="0" presId="urn:microsoft.com/office/officeart/2005/8/layout/chevron2"/>
    <dgm:cxn modelId="{4E0323F9-E3ED-4263-A12F-C620EC6E2D58}" type="presOf" srcId="{B32396EF-E568-48AF-BAD0-4B76DD532A91}" destId="{EB95BFFE-D874-455E-B405-BF1203A1BFA6}" srcOrd="0" destOrd="0" presId="urn:microsoft.com/office/officeart/2005/8/layout/chevron2"/>
    <dgm:cxn modelId="{34961F8E-4D49-4176-A181-6639D8FD929B}" type="presOf" srcId="{FA953ED6-E9AF-4F55-BF0B-2AF94E84935C}" destId="{250639C2-E6D4-4EFB-8EBC-425A62A2CC5C}" srcOrd="0" destOrd="0" presId="urn:microsoft.com/office/officeart/2005/8/layout/chevron2"/>
    <dgm:cxn modelId="{8FC8C0D9-10A1-4C15-8BCC-33D970EA68AC}" type="presOf" srcId="{FCFEF552-C2B1-49ED-A24B-E4A4A35FEE1D}" destId="{7DB01886-3DCC-4516-826A-D96E70A8BF38}" srcOrd="0" destOrd="0" presId="urn:microsoft.com/office/officeart/2005/8/layout/chevron2"/>
    <dgm:cxn modelId="{510FFD71-AF7A-4BEA-9588-611451DBC7B2}" srcId="{ACCC8DC0-923E-4F97-92CC-75B8B79ADC61}" destId="{FCFEF552-C2B1-49ED-A24B-E4A4A35FEE1D}" srcOrd="0" destOrd="0" parTransId="{CE740BE3-9A36-4060-8881-CBB5B3A2DBF1}" sibTransId="{A33C46C8-E1BB-4B47-9903-83334E93DFCC}"/>
    <dgm:cxn modelId="{BEC97E76-1CE3-4E87-9CB8-D67984ABCBF9}" type="presOf" srcId="{B43E7D9C-4481-4B4B-829F-5FEC10572987}" destId="{AB8711C4-24BF-410C-8995-836E80CEBCB5}" srcOrd="0" destOrd="0" presId="urn:microsoft.com/office/officeart/2005/8/layout/chevron2"/>
    <dgm:cxn modelId="{827F0741-BE62-4040-B064-DD7EEFBB04A1}" srcId="{02A846EB-5A86-41E5-AE47-DB43BBB871EC}" destId="{B32396EF-E568-48AF-BAD0-4B76DD532A91}" srcOrd="0" destOrd="0" parTransId="{9AD23A7C-72F2-4FF8-B39E-7BCE9E1D5EDA}" sibTransId="{973676CA-BAFC-4EB9-9574-DB156D2E7629}"/>
    <dgm:cxn modelId="{5A7A3B19-3810-4809-893F-407D646BC10A}" type="presOf" srcId="{BA0E689D-25A0-42E5-8BA0-A7203953A5B6}" destId="{5739D295-4B37-4F92-9DCC-ED6725E1161C}" srcOrd="0" destOrd="0" presId="urn:microsoft.com/office/officeart/2005/8/layout/chevron2"/>
    <dgm:cxn modelId="{142FCFDC-C33A-47C7-B8E3-2D347A8ED25A}" srcId="{0A8EBCEB-5E62-48A7-8560-5986A1CD5518}" destId="{ACCC8DC0-923E-4F97-92CC-75B8B79ADC61}" srcOrd="3" destOrd="0" parTransId="{597C9BCC-AC2E-45D1-8DA2-95BB01170904}" sibTransId="{1F3DD457-C57C-49ED-8BFE-7BA0C00801E5}"/>
    <dgm:cxn modelId="{84ED0092-D59E-499D-9069-7A3A02D32632}" srcId="{B43E7D9C-4481-4B4B-829F-5FEC10572987}" destId="{10E8565A-1CF7-44CC-B5AB-B3B873C7AC5A}" srcOrd="0" destOrd="0" parTransId="{DCDCD9CD-97F0-4A34-AC7A-B32447502006}" sibTransId="{A3093C24-9CDD-4E70-A17D-FD4507C17423}"/>
    <dgm:cxn modelId="{DA332824-8C8B-495B-B557-410DBEE7FEBE}" type="presOf" srcId="{ACCC8DC0-923E-4F97-92CC-75B8B79ADC61}" destId="{A3389892-8110-4F44-AE6B-F5E602454911}" srcOrd="0" destOrd="0" presId="urn:microsoft.com/office/officeart/2005/8/layout/chevron2"/>
    <dgm:cxn modelId="{710A06B9-9367-439E-9BF7-7FFF018FB0D7}" type="presOf" srcId="{09398B66-D29E-404A-AA03-07D7A596E7D7}" destId="{9FDF8FC4-B51D-4231-8019-0CC7268F4F31}" srcOrd="0" destOrd="0" presId="urn:microsoft.com/office/officeart/2005/8/layout/chevron2"/>
    <dgm:cxn modelId="{466DB02A-E602-4AF2-8E8E-1048C647223E}" srcId="{0A8EBCEB-5E62-48A7-8560-5986A1CD5518}" destId="{BA0E689D-25A0-42E5-8BA0-A7203953A5B6}" srcOrd="1" destOrd="0" parTransId="{0BEAEFEE-1C04-42EB-BD72-720E8AE8100B}" sibTransId="{42EC8668-22C7-4268-9C09-975BDBB1788B}"/>
    <dgm:cxn modelId="{A11A433C-CFEA-4513-A255-D3F5EF6CE6F4}" type="presParOf" srcId="{FA855B16-6597-43E3-888B-3A0D17BC285C}" destId="{DCB94133-BAE4-48F9-AC2A-1FF61AD47BCF}" srcOrd="0" destOrd="0" presId="urn:microsoft.com/office/officeart/2005/8/layout/chevron2"/>
    <dgm:cxn modelId="{E2C92366-5723-483E-AAF1-7B1FFF7015B3}" type="presParOf" srcId="{DCB94133-BAE4-48F9-AC2A-1FF61AD47BCF}" destId="{AB8711C4-24BF-410C-8995-836E80CEBCB5}" srcOrd="0" destOrd="0" presId="urn:microsoft.com/office/officeart/2005/8/layout/chevron2"/>
    <dgm:cxn modelId="{FAFB4AA0-1833-4E3A-AA7C-6C9B1C720FC7}" type="presParOf" srcId="{DCB94133-BAE4-48F9-AC2A-1FF61AD47BCF}" destId="{3B38FF65-CAC9-444C-8D94-896B1D8CD08F}" srcOrd="1" destOrd="0" presId="urn:microsoft.com/office/officeart/2005/8/layout/chevron2"/>
    <dgm:cxn modelId="{E807B8ED-4BFE-48B8-9A92-839437E63CBC}" type="presParOf" srcId="{FA855B16-6597-43E3-888B-3A0D17BC285C}" destId="{6A713B38-CC24-41DE-A814-97B5E23E5B7D}" srcOrd="1" destOrd="0" presId="urn:microsoft.com/office/officeart/2005/8/layout/chevron2"/>
    <dgm:cxn modelId="{1BE8181A-1554-4F23-8F08-289E301CB91F}" type="presParOf" srcId="{FA855B16-6597-43E3-888B-3A0D17BC285C}" destId="{E203B0D2-FECA-4EEC-8F0B-8D23B6C0AADA}" srcOrd="2" destOrd="0" presId="urn:microsoft.com/office/officeart/2005/8/layout/chevron2"/>
    <dgm:cxn modelId="{B6DCFA99-019B-4831-856D-BC6F91F10D92}" type="presParOf" srcId="{E203B0D2-FECA-4EEC-8F0B-8D23B6C0AADA}" destId="{5739D295-4B37-4F92-9DCC-ED6725E1161C}" srcOrd="0" destOrd="0" presId="urn:microsoft.com/office/officeart/2005/8/layout/chevron2"/>
    <dgm:cxn modelId="{4DFE96A3-CE82-4574-8C80-3B7C5541A11D}" type="presParOf" srcId="{E203B0D2-FECA-4EEC-8F0B-8D23B6C0AADA}" destId="{24EC6EA2-9928-4FF0-BDE1-7404D4A3DD57}" srcOrd="1" destOrd="0" presId="urn:microsoft.com/office/officeart/2005/8/layout/chevron2"/>
    <dgm:cxn modelId="{F4B4189B-4C28-4C97-B512-6EF9E647A1E6}" type="presParOf" srcId="{FA855B16-6597-43E3-888B-3A0D17BC285C}" destId="{DE53601F-8D04-437B-A886-B00205B8B4AD}" srcOrd="3" destOrd="0" presId="urn:microsoft.com/office/officeart/2005/8/layout/chevron2"/>
    <dgm:cxn modelId="{69073D75-594F-49F3-BAF5-564EAC28EFB1}" type="presParOf" srcId="{FA855B16-6597-43E3-888B-3A0D17BC285C}" destId="{9C0AFB32-D326-4FFE-A266-A3001F25B31D}" srcOrd="4" destOrd="0" presId="urn:microsoft.com/office/officeart/2005/8/layout/chevron2"/>
    <dgm:cxn modelId="{A1248E7F-9ED0-4B8F-8C37-E3EDAE8E4F2D}" type="presParOf" srcId="{9C0AFB32-D326-4FFE-A266-A3001F25B31D}" destId="{59067217-ABF8-4DDF-AA72-D0D3B42F87ED}" srcOrd="0" destOrd="0" presId="urn:microsoft.com/office/officeart/2005/8/layout/chevron2"/>
    <dgm:cxn modelId="{93E970EA-7852-4742-84F1-9D51CE8EDF3F}" type="presParOf" srcId="{9C0AFB32-D326-4FFE-A266-A3001F25B31D}" destId="{EB95BFFE-D874-455E-B405-BF1203A1BFA6}" srcOrd="1" destOrd="0" presId="urn:microsoft.com/office/officeart/2005/8/layout/chevron2"/>
    <dgm:cxn modelId="{D6093AA5-8ECC-40C9-855A-8CA0B82814BD}" type="presParOf" srcId="{FA855B16-6597-43E3-888B-3A0D17BC285C}" destId="{51255C20-DDFF-497D-899F-F5A4A9E542CE}" srcOrd="5" destOrd="0" presId="urn:microsoft.com/office/officeart/2005/8/layout/chevron2"/>
    <dgm:cxn modelId="{A327B4EF-530C-4DE7-8D42-80615E9D4732}" type="presParOf" srcId="{FA855B16-6597-43E3-888B-3A0D17BC285C}" destId="{2B392F38-70FB-4C12-8E9A-34EA75B1FEA4}" srcOrd="6" destOrd="0" presId="urn:microsoft.com/office/officeart/2005/8/layout/chevron2"/>
    <dgm:cxn modelId="{8C4A78AD-76D5-4B10-849F-83007CD3F829}" type="presParOf" srcId="{2B392F38-70FB-4C12-8E9A-34EA75B1FEA4}" destId="{A3389892-8110-4F44-AE6B-F5E602454911}" srcOrd="0" destOrd="0" presId="urn:microsoft.com/office/officeart/2005/8/layout/chevron2"/>
    <dgm:cxn modelId="{01347DF5-D4A7-4CB1-9794-034442463B63}" type="presParOf" srcId="{2B392F38-70FB-4C12-8E9A-34EA75B1FEA4}" destId="{7DB01886-3DCC-4516-826A-D96E70A8BF38}" srcOrd="1" destOrd="0" presId="urn:microsoft.com/office/officeart/2005/8/layout/chevron2"/>
    <dgm:cxn modelId="{BEC45D2C-D28F-45BA-9FEA-EC1DC1F1A051}" type="presParOf" srcId="{FA855B16-6597-43E3-888B-3A0D17BC285C}" destId="{8A112EC0-60E6-458F-8094-E29B77620770}" srcOrd="7" destOrd="0" presId="urn:microsoft.com/office/officeart/2005/8/layout/chevron2"/>
    <dgm:cxn modelId="{35D1FA25-700C-44C0-A494-7FAC54AFD489}" type="presParOf" srcId="{FA855B16-6597-43E3-888B-3A0D17BC285C}" destId="{D2211368-3923-4DDE-8648-3B913BA6D19F}" srcOrd="8" destOrd="0" presId="urn:microsoft.com/office/officeart/2005/8/layout/chevron2"/>
    <dgm:cxn modelId="{EA497A37-7BB5-44E8-B259-DD79C4F447B9}" type="presParOf" srcId="{D2211368-3923-4DDE-8648-3B913BA6D19F}" destId="{9FDF8FC4-B51D-4231-8019-0CC7268F4F31}" srcOrd="0" destOrd="0" presId="urn:microsoft.com/office/officeart/2005/8/layout/chevron2"/>
    <dgm:cxn modelId="{B4625344-5F26-4B14-AE28-94E9EC1A9046}" type="presParOf" srcId="{D2211368-3923-4DDE-8648-3B913BA6D19F}" destId="{250639C2-E6D4-4EFB-8EBC-425A62A2CC5C}"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175CCC9-549B-44E5-A06B-14B6AB7CB5DC}" type="doc">
      <dgm:prSet loTypeId="urn:microsoft.com/office/officeart/2005/8/layout/arrow2" loCatId="process" qsTypeId="urn:microsoft.com/office/officeart/2005/8/quickstyle/simple1" qsCatId="simple" csTypeId="urn:microsoft.com/office/officeart/2005/8/colors/colorful1#2" csCatId="colorful" phldr="1"/>
      <dgm:spPr/>
    </dgm:pt>
    <dgm:pt modelId="{79A86402-F3BC-46CD-9352-658A8166A572}">
      <dgm:prSet phldrT="[Texto]" custT="1"/>
      <dgm:spPr/>
      <dgm:t>
        <a:bodyPr/>
        <a:lstStyle/>
        <a:p>
          <a:r>
            <a:rPr lang="es-PE" sz="2400" dirty="0" smtClean="0">
              <a:latin typeface="Berlin Sans FB" pitchFamily="34" charset="0"/>
            </a:rPr>
            <a:t>I nivel</a:t>
          </a:r>
          <a:endParaRPr lang="es-PE" sz="2400" dirty="0">
            <a:latin typeface="Berlin Sans FB" pitchFamily="34" charset="0"/>
          </a:endParaRPr>
        </a:p>
      </dgm:t>
    </dgm:pt>
    <dgm:pt modelId="{F334BE22-AB0E-42AF-AB65-787F1EDAFACE}" type="parTrans" cxnId="{F18722E3-EA15-4990-92E3-83C31F53DECA}">
      <dgm:prSet/>
      <dgm:spPr/>
      <dgm:t>
        <a:bodyPr/>
        <a:lstStyle/>
        <a:p>
          <a:endParaRPr lang="es-PE" sz="2400">
            <a:latin typeface="Berlin Sans FB" pitchFamily="34" charset="0"/>
          </a:endParaRPr>
        </a:p>
      </dgm:t>
    </dgm:pt>
    <dgm:pt modelId="{0C3AB362-F407-4873-B45D-2BC54125C833}" type="sibTrans" cxnId="{F18722E3-EA15-4990-92E3-83C31F53DECA}">
      <dgm:prSet/>
      <dgm:spPr/>
      <dgm:t>
        <a:bodyPr/>
        <a:lstStyle/>
        <a:p>
          <a:endParaRPr lang="es-PE" sz="2400">
            <a:latin typeface="Berlin Sans FB" pitchFamily="34" charset="0"/>
          </a:endParaRPr>
        </a:p>
      </dgm:t>
    </dgm:pt>
    <dgm:pt modelId="{10DDCD98-2494-414D-AB76-92433E3979BB}">
      <dgm:prSet phldrT="[Texto]" custT="1"/>
      <dgm:spPr/>
      <dgm:t>
        <a:bodyPr/>
        <a:lstStyle/>
        <a:p>
          <a:r>
            <a:rPr lang="es-PE" sz="2400" dirty="0" smtClean="0">
              <a:latin typeface="Berlin Sans FB" pitchFamily="34" charset="0"/>
            </a:rPr>
            <a:t>IV nivel</a:t>
          </a:r>
          <a:endParaRPr lang="es-PE" sz="2400" dirty="0">
            <a:latin typeface="Berlin Sans FB" pitchFamily="34" charset="0"/>
          </a:endParaRPr>
        </a:p>
      </dgm:t>
    </dgm:pt>
    <dgm:pt modelId="{FF453EEF-7639-4F90-BC66-7A3D0B2E0586}" type="parTrans" cxnId="{87F69333-01EA-489B-81F2-A0D155A9A068}">
      <dgm:prSet/>
      <dgm:spPr/>
      <dgm:t>
        <a:bodyPr/>
        <a:lstStyle/>
        <a:p>
          <a:endParaRPr lang="es-PE" sz="2400">
            <a:latin typeface="Berlin Sans FB" pitchFamily="34" charset="0"/>
          </a:endParaRPr>
        </a:p>
      </dgm:t>
    </dgm:pt>
    <dgm:pt modelId="{73CB8AAF-6C91-4FB7-8832-5B209FD1A755}" type="sibTrans" cxnId="{87F69333-01EA-489B-81F2-A0D155A9A068}">
      <dgm:prSet/>
      <dgm:spPr/>
      <dgm:t>
        <a:bodyPr/>
        <a:lstStyle/>
        <a:p>
          <a:endParaRPr lang="es-PE" sz="2400">
            <a:latin typeface="Berlin Sans FB" pitchFamily="34" charset="0"/>
          </a:endParaRPr>
        </a:p>
      </dgm:t>
    </dgm:pt>
    <dgm:pt modelId="{4ADD61AF-8E2E-4F76-96DF-E3701D35298A}">
      <dgm:prSet phldrT="[Texto]" custT="1"/>
      <dgm:spPr/>
      <dgm:t>
        <a:bodyPr/>
        <a:lstStyle/>
        <a:p>
          <a:r>
            <a:rPr lang="es-PE" sz="2400" dirty="0" smtClean="0">
              <a:latin typeface="Berlin Sans FB" pitchFamily="34" charset="0"/>
            </a:rPr>
            <a:t>V nivel</a:t>
          </a:r>
          <a:endParaRPr lang="es-PE" sz="2400" dirty="0">
            <a:latin typeface="Berlin Sans FB" pitchFamily="34" charset="0"/>
          </a:endParaRPr>
        </a:p>
      </dgm:t>
    </dgm:pt>
    <dgm:pt modelId="{6C9B1915-B172-42B3-B3E1-ED0E71DDBE35}" type="parTrans" cxnId="{91441CAA-3FFF-4C3A-9D3C-1E93FA3D1F72}">
      <dgm:prSet/>
      <dgm:spPr/>
      <dgm:t>
        <a:bodyPr/>
        <a:lstStyle/>
        <a:p>
          <a:endParaRPr lang="es-PE" sz="2400">
            <a:latin typeface="Berlin Sans FB" pitchFamily="34" charset="0"/>
          </a:endParaRPr>
        </a:p>
      </dgm:t>
    </dgm:pt>
    <dgm:pt modelId="{AB6EF859-7F65-45CC-B4E7-CEFB73FCFEB8}" type="sibTrans" cxnId="{91441CAA-3FFF-4C3A-9D3C-1E93FA3D1F72}">
      <dgm:prSet/>
      <dgm:spPr/>
      <dgm:t>
        <a:bodyPr/>
        <a:lstStyle/>
        <a:p>
          <a:endParaRPr lang="es-PE" sz="2400">
            <a:latin typeface="Berlin Sans FB" pitchFamily="34" charset="0"/>
          </a:endParaRPr>
        </a:p>
      </dgm:t>
    </dgm:pt>
    <dgm:pt modelId="{EF68C6AB-DEC0-44ED-A54C-8E074CB92889}">
      <dgm:prSet custT="1"/>
      <dgm:spPr/>
      <dgm:t>
        <a:bodyPr/>
        <a:lstStyle/>
        <a:p>
          <a:r>
            <a:rPr lang="es-PE" sz="2400" dirty="0" smtClean="0">
              <a:latin typeface="Berlin Sans FB" pitchFamily="34" charset="0"/>
            </a:rPr>
            <a:t>II nivel</a:t>
          </a:r>
          <a:endParaRPr lang="es-PE" sz="2400" dirty="0">
            <a:latin typeface="Berlin Sans FB" pitchFamily="34" charset="0"/>
          </a:endParaRPr>
        </a:p>
      </dgm:t>
    </dgm:pt>
    <dgm:pt modelId="{92F6FC0F-B16A-4A18-AEDD-F5AB7E4D87B4}" type="parTrans" cxnId="{1CAAE965-A244-4120-9133-8F1772CBBE5B}">
      <dgm:prSet/>
      <dgm:spPr/>
      <dgm:t>
        <a:bodyPr/>
        <a:lstStyle/>
        <a:p>
          <a:endParaRPr lang="es-PE" sz="2400">
            <a:latin typeface="Berlin Sans FB" pitchFamily="34" charset="0"/>
          </a:endParaRPr>
        </a:p>
      </dgm:t>
    </dgm:pt>
    <dgm:pt modelId="{A8F271A9-7D79-4325-B6AF-7C4D2C60494A}" type="sibTrans" cxnId="{1CAAE965-A244-4120-9133-8F1772CBBE5B}">
      <dgm:prSet/>
      <dgm:spPr/>
      <dgm:t>
        <a:bodyPr/>
        <a:lstStyle/>
        <a:p>
          <a:endParaRPr lang="es-PE" sz="2400">
            <a:latin typeface="Berlin Sans FB" pitchFamily="34" charset="0"/>
          </a:endParaRPr>
        </a:p>
      </dgm:t>
    </dgm:pt>
    <dgm:pt modelId="{58EEAC07-6C7F-4D70-AA9D-9124A3A5F9D1}">
      <dgm:prSet custT="1"/>
      <dgm:spPr/>
      <dgm:t>
        <a:bodyPr/>
        <a:lstStyle/>
        <a:p>
          <a:r>
            <a:rPr lang="es-PE" sz="2400" dirty="0" smtClean="0">
              <a:latin typeface="Berlin Sans FB" pitchFamily="34" charset="0"/>
            </a:rPr>
            <a:t>III nivel</a:t>
          </a:r>
          <a:endParaRPr lang="es-PE" sz="2400" dirty="0">
            <a:latin typeface="Berlin Sans FB" pitchFamily="34" charset="0"/>
          </a:endParaRPr>
        </a:p>
      </dgm:t>
    </dgm:pt>
    <dgm:pt modelId="{8CEDCA95-F04F-45AD-9E31-9F68AF593CFD}" type="parTrans" cxnId="{13EA2794-26AC-4756-A4E9-002819A8348F}">
      <dgm:prSet/>
      <dgm:spPr/>
      <dgm:t>
        <a:bodyPr/>
        <a:lstStyle/>
        <a:p>
          <a:endParaRPr lang="es-PE" sz="2400">
            <a:latin typeface="Berlin Sans FB" pitchFamily="34" charset="0"/>
          </a:endParaRPr>
        </a:p>
      </dgm:t>
    </dgm:pt>
    <dgm:pt modelId="{22B49F6C-F11F-4666-ADC0-B423D3045E8B}" type="sibTrans" cxnId="{13EA2794-26AC-4756-A4E9-002819A8348F}">
      <dgm:prSet/>
      <dgm:spPr/>
      <dgm:t>
        <a:bodyPr/>
        <a:lstStyle/>
        <a:p>
          <a:endParaRPr lang="es-PE" sz="2400">
            <a:latin typeface="Berlin Sans FB" pitchFamily="34" charset="0"/>
          </a:endParaRPr>
        </a:p>
      </dgm:t>
    </dgm:pt>
    <dgm:pt modelId="{BF25827F-C0BA-4DBA-9C50-EF1CEE11AC41}" type="pres">
      <dgm:prSet presAssocID="{5175CCC9-549B-44E5-A06B-14B6AB7CB5DC}" presName="arrowDiagram" presStyleCnt="0">
        <dgm:presLayoutVars>
          <dgm:chMax val="5"/>
          <dgm:dir/>
          <dgm:resizeHandles val="exact"/>
        </dgm:presLayoutVars>
      </dgm:prSet>
      <dgm:spPr/>
    </dgm:pt>
    <dgm:pt modelId="{7EB7154D-B9B9-425F-9087-11119F3ED29C}" type="pres">
      <dgm:prSet presAssocID="{5175CCC9-549B-44E5-A06B-14B6AB7CB5DC}" presName="arrow" presStyleLbl="bgShp" presStyleIdx="0" presStyleCnt="1"/>
      <dgm:spPr/>
    </dgm:pt>
    <dgm:pt modelId="{1926DCA9-E758-4B37-91C6-BC0E50B92531}" type="pres">
      <dgm:prSet presAssocID="{5175CCC9-549B-44E5-A06B-14B6AB7CB5DC}" presName="arrowDiagram5" presStyleCnt="0"/>
      <dgm:spPr/>
    </dgm:pt>
    <dgm:pt modelId="{B1B96A38-F374-4EB0-8AC2-2FC9F5CDEADB}" type="pres">
      <dgm:prSet presAssocID="{79A86402-F3BC-46CD-9352-658A8166A572}" presName="bullet5a" presStyleLbl="node1" presStyleIdx="0" presStyleCnt="5"/>
      <dgm:spPr/>
    </dgm:pt>
    <dgm:pt modelId="{F8248706-5112-41B0-B1CD-8C0AD1F63E06}" type="pres">
      <dgm:prSet presAssocID="{79A86402-F3BC-46CD-9352-658A8166A572}" presName="textBox5a" presStyleLbl="revTx" presStyleIdx="0" presStyleCnt="5" custScaleX="137593">
        <dgm:presLayoutVars>
          <dgm:bulletEnabled val="1"/>
        </dgm:presLayoutVars>
      </dgm:prSet>
      <dgm:spPr/>
      <dgm:t>
        <a:bodyPr/>
        <a:lstStyle/>
        <a:p>
          <a:endParaRPr lang="es-ES"/>
        </a:p>
      </dgm:t>
    </dgm:pt>
    <dgm:pt modelId="{AC655D9E-E10A-4FBA-9E94-B7D6E7E36C33}" type="pres">
      <dgm:prSet presAssocID="{EF68C6AB-DEC0-44ED-A54C-8E074CB92889}" presName="bullet5b" presStyleLbl="node1" presStyleIdx="1" presStyleCnt="5"/>
      <dgm:spPr/>
    </dgm:pt>
    <dgm:pt modelId="{304F65B6-484B-4651-95A6-CE4A242908C5}" type="pres">
      <dgm:prSet presAssocID="{EF68C6AB-DEC0-44ED-A54C-8E074CB92889}" presName="textBox5b" presStyleLbl="revTx" presStyleIdx="1" presStyleCnt="5" custScaleX="127334">
        <dgm:presLayoutVars>
          <dgm:bulletEnabled val="1"/>
        </dgm:presLayoutVars>
      </dgm:prSet>
      <dgm:spPr/>
      <dgm:t>
        <a:bodyPr/>
        <a:lstStyle/>
        <a:p>
          <a:endParaRPr lang="es-ES"/>
        </a:p>
      </dgm:t>
    </dgm:pt>
    <dgm:pt modelId="{C8343E40-36B7-43D3-B6AB-F86C2159407F}" type="pres">
      <dgm:prSet presAssocID="{58EEAC07-6C7F-4D70-AA9D-9124A3A5F9D1}" presName="bullet5c" presStyleLbl="node1" presStyleIdx="2" presStyleCnt="5"/>
      <dgm:spPr/>
    </dgm:pt>
    <dgm:pt modelId="{E50DE78D-DB13-408F-90A8-BD6C2E071B05}" type="pres">
      <dgm:prSet presAssocID="{58EEAC07-6C7F-4D70-AA9D-9124A3A5F9D1}" presName="textBox5c" presStyleLbl="revTx" presStyleIdx="2" presStyleCnt="5" custScaleX="117812">
        <dgm:presLayoutVars>
          <dgm:bulletEnabled val="1"/>
        </dgm:presLayoutVars>
      </dgm:prSet>
      <dgm:spPr/>
      <dgm:t>
        <a:bodyPr/>
        <a:lstStyle/>
        <a:p>
          <a:endParaRPr lang="es-ES"/>
        </a:p>
      </dgm:t>
    </dgm:pt>
    <dgm:pt modelId="{2FC5D844-9705-4A5F-BDF5-4BA52E678EF0}" type="pres">
      <dgm:prSet presAssocID="{10DDCD98-2494-414D-AB76-92433E3979BB}" presName="bullet5d" presStyleLbl="node1" presStyleIdx="3" presStyleCnt="5"/>
      <dgm:spPr/>
    </dgm:pt>
    <dgm:pt modelId="{F747CF8E-1A53-4647-A166-802D022B9806}" type="pres">
      <dgm:prSet presAssocID="{10DDCD98-2494-414D-AB76-92433E3979BB}" presName="textBox5d" presStyleLbl="revTx" presStyleIdx="3" presStyleCnt="5" custScaleX="139846">
        <dgm:presLayoutVars>
          <dgm:bulletEnabled val="1"/>
        </dgm:presLayoutVars>
      </dgm:prSet>
      <dgm:spPr/>
      <dgm:t>
        <a:bodyPr/>
        <a:lstStyle/>
        <a:p>
          <a:endParaRPr lang="es-ES"/>
        </a:p>
      </dgm:t>
    </dgm:pt>
    <dgm:pt modelId="{55E605B6-5D73-47A5-9853-98F55BCE27A6}" type="pres">
      <dgm:prSet presAssocID="{4ADD61AF-8E2E-4F76-96DF-E3701D35298A}" presName="bullet5e" presStyleLbl="node1" presStyleIdx="4" presStyleCnt="5"/>
      <dgm:spPr/>
    </dgm:pt>
    <dgm:pt modelId="{0C0129CA-E37D-4D62-98BC-55CE1D876E5A}" type="pres">
      <dgm:prSet presAssocID="{4ADD61AF-8E2E-4F76-96DF-E3701D35298A}" presName="textBox5e" presStyleLbl="revTx" presStyleIdx="4" presStyleCnt="5" custScaleX="118748">
        <dgm:presLayoutVars>
          <dgm:bulletEnabled val="1"/>
        </dgm:presLayoutVars>
      </dgm:prSet>
      <dgm:spPr/>
      <dgm:t>
        <a:bodyPr/>
        <a:lstStyle/>
        <a:p>
          <a:endParaRPr lang="es-PE"/>
        </a:p>
      </dgm:t>
    </dgm:pt>
  </dgm:ptLst>
  <dgm:cxnLst>
    <dgm:cxn modelId="{91441CAA-3FFF-4C3A-9D3C-1E93FA3D1F72}" srcId="{5175CCC9-549B-44E5-A06B-14B6AB7CB5DC}" destId="{4ADD61AF-8E2E-4F76-96DF-E3701D35298A}" srcOrd="4" destOrd="0" parTransId="{6C9B1915-B172-42B3-B3E1-ED0E71DDBE35}" sibTransId="{AB6EF859-7F65-45CC-B4E7-CEFB73FCFEB8}"/>
    <dgm:cxn modelId="{1CAAE965-A244-4120-9133-8F1772CBBE5B}" srcId="{5175CCC9-549B-44E5-A06B-14B6AB7CB5DC}" destId="{EF68C6AB-DEC0-44ED-A54C-8E074CB92889}" srcOrd="1" destOrd="0" parTransId="{92F6FC0F-B16A-4A18-AEDD-F5AB7E4D87B4}" sibTransId="{A8F271A9-7D79-4325-B6AF-7C4D2C60494A}"/>
    <dgm:cxn modelId="{87F69333-01EA-489B-81F2-A0D155A9A068}" srcId="{5175CCC9-549B-44E5-A06B-14B6AB7CB5DC}" destId="{10DDCD98-2494-414D-AB76-92433E3979BB}" srcOrd="3" destOrd="0" parTransId="{FF453EEF-7639-4F90-BC66-7A3D0B2E0586}" sibTransId="{73CB8AAF-6C91-4FB7-8832-5B209FD1A755}"/>
    <dgm:cxn modelId="{A79610B0-E37F-4A54-B420-287759BEFD6D}" type="presOf" srcId="{4ADD61AF-8E2E-4F76-96DF-E3701D35298A}" destId="{0C0129CA-E37D-4D62-98BC-55CE1D876E5A}" srcOrd="0" destOrd="0" presId="urn:microsoft.com/office/officeart/2005/8/layout/arrow2"/>
    <dgm:cxn modelId="{F18722E3-EA15-4990-92E3-83C31F53DECA}" srcId="{5175CCC9-549B-44E5-A06B-14B6AB7CB5DC}" destId="{79A86402-F3BC-46CD-9352-658A8166A572}" srcOrd="0" destOrd="0" parTransId="{F334BE22-AB0E-42AF-AB65-787F1EDAFACE}" sibTransId="{0C3AB362-F407-4873-B45D-2BC54125C833}"/>
    <dgm:cxn modelId="{4659EF11-7AB8-4850-AC9D-816DA9BDBD54}" type="presOf" srcId="{10DDCD98-2494-414D-AB76-92433E3979BB}" destId="{F747CF8E-1A53-4647-A166-802D022B9806}" srcOrd="0" destOrd="0" presId="urn:microsoft.com/office/officeart/2005/8/layout/arrow2"/>
    <dgm:cxn modelId="{3A40AEC7-33E8-4C75-BCB9-C321C24822C3}" type="presOf" srcId="{EF68C6AB-DEC0-44ED-A54C-8E074CB92889}" destId="{304F65B6-484B-4651-95A6-CE4A242908C5}" srcOrd="0" destOrd="0" presId="urn:microsoft.com/office/officeart/2005/8/layout/arrow2"/>
    <dgm:cxn modelId="{66F64EC0-CD1B-4D7F-9C7F-FDFF35F68BE9}" type="presOf" srcId="{58EEAC07-6C7F-4D70-AA9D-9124A3A5F9D1}" destId="{E50DE78D-DB13-408F-90A8-BD6C2E071B05}" srcOrd="0" destOrd="0" presId="urn:microsoft.com/office/officeart/2005/8/layout/arrow2"/>
    <dgm:cxn modelId="{80ECF228-AED8-4087-8360-CF4BB1FED344}" type="presOf" srcId="{5175CCC9-549B-44E5-A06B-14B6AB7CB5DC}" destId="{BF25827F-C0BA-4DBA-9C50-EF1CEE11AC41}" srcOrd="0" destOrd="0" presId="urn:microsoft.com/office/officeart/2005/8/layout/arrow2"/>
    <dgm:cxn modelId="{13EA2794-26AC-4756-A4E9-002819A8348F}" srcId="{5175CCC9-549B-44E5-A06B-14B6AB7CB5DC}" destId="{58EEAC07-6C7F-4D70-AA9D-9124A3A5F9D1}" srcOrd="2" destOrd="0" parTransId="{8CEDCA95-F04F-45AD-9E31-9F68AF593CFD}" sibTransId="{22B49F6C-F11F-4666-ADC0-B423D3045E8B}"/>
    <dgm:cxn modelId="{B97D12F0-9ED3-4BFE-BA24-F74392586D5E}" type="presOf" srcId="{79A86402-F3BC-46CD-9352-658A8166A572}" destId="{F8248706-5112-41B0-B1CD-8C0AD1F63E06}" srcOrd="0" destOrd="0" presId="urn:microsoft.com/office/officeart/2005/8/layout/arrow2"/>
    <dgm:cxn modelId="{77B0F747-4CC7-49B2-A1E5-2EE92B329E44}" type="presParOf" srcId="{BF25827F-C0BA-4DBA-9C50-EF1CEE11AC41}" destId="{7EB7154D-B9B9-425F-9087-11119F3ED29C}" srcOrd="0" destOrd="0" presId="urn:microsoft.com/office/officeart/2005/8/layout/arrow2"/>
    <dgm:cxn modelId="{CC503CF6-8C7D-4970-831C-F59D5EFF8A1A}" type="presParOf" srcId="{BF25827F-C0BA-4DBA-9C50-EF1CEE11AC41}" destId="{1926DCA9-E758-4B37-91C6-BC0E50B92531}" srcOrd="1" destOrd="0" presId="urn:microsoft.com/office/officeart/2005/8/layout/arrow2"/>
    <dgm:cxn modelId="{A052B8B7-C2FE-4CE1-9205-97142AAD3FC7}" type="presParOf" srcId="{1926DCA9-E758-4B37-91C6-BC0E50B92531}" destId="{B1B96A38-F374-4EB0-8AC2-2FC9F5CDEADB}" srcOrd="0" destOrd="0" presId="urn:microsoft.com/office/officeart/2005/8/layout/arrow2"/>
    <dgm:cxn modelId="{68D9B504-A3A1-49B0-9B50-C4DCB5E2303D}" type="presParOf" srcId="{1926DCA9-E758-4B37-91C6-BC0E50B92531}" destId="{F8248706-5112-41B0-B1CD-8C0AD1F63E06}" srcOrd="1" destOrd="0" presId="urn:microsoft.com/office/officeart/2005/8/layout/arrow2"/>
    <dgm:cxn modelId="{39BA8757-EF38-4B66-82B7-CE9F0F075731}" type="presParOf" srcId="{1926DCA9-E758-4B37-91C6-BC0E50B92531}" destId="{AC655D9E-E10A-4FBA-9E94-B7D6E7E36C33}" srcOrd="2" destOrd="0" presId="urn:microsoft.com/office/officeart/2005/8/layout/arrow2"/>
    <dgm:cxn modelId="{5EFE9E83-8CB7-49D3-8855-63B71B42ADA0}" type="presParOf" srcId="{1926DCA9-E758-4B37-91C6-BC0E50B92531}" destId="{304F65B6-484B-4651-95A6-CE4A242908C5}" srcOrd="3" destOrd="0" presId="urn:microsoft.com/office/officeart/2005/8/layout/arrow2"/>
    <dgm:cxn modelId="{86FBFA38-0399-4A27-A398-8CF2166C3A22}" type="presParOf" srcId="{1926DCA9-E758-4B37-91C6-BC0E50B92531}" destId="{C8343E40-36B7-43D3-B6AB-F86C2159407F}" srcOrd="4" destOrd="0" presId="urn:microsoft.com/office/officeart/2005/8/layout/arrow2"/>
    <dgm:cxn modelId="{C721DD07-8D92-4806-B51A-8445F61CF6B5}" type="presParOf" srcId="{1926DCA9-E758-4B37-91C6-BC0E50B92531}" destId="{E50DE78D-DB13-408F-90A8-BD6C2E071B05}" srcOrd="5" destOrd="0" presId="urn:microsoft.com/office/officeart/2005/8/layout/arrow2"/>
    <dgm:cxn modelId="{62E867D9-5FD3-4EFB-A14E-C810FA48E086}" type="presParOf" srcId="{1926DCA9-E758-4B37-91C6-BC0E50B92531}" destId="{2FC5D844-9705-4A5F-BDF5-4BA52E678EF0}" srcOrd="6" destOrd="0" presId="urn:microsoft.com/office/officeart/2005/8/layout/arrow2"/>
    <dgm:cxn modelId="{155C9AB9-9C7F-468F-A63D-2B8724B64C6C}" type="presParOf" srcId="{1926DCA9-E758-4B37-91C6-BC0E50B92531}" destId="{F747CF8E-1A53-4647-A166-802D022B9806}" srcOrd="7" destOrd="0" presId="urn:microsoft.com/office/officeart/2005/8/layout/arrow2"/>
    <dgm:cxn modelId="{48DC55D6-0A4E-48A9-904F-90C52311DF43}" type="presParOf" srcId="{1926DCA9-E758-4B37-91C6-BC0E50B92531}" destId="{55E605B6-5D73-47A5-9853-98F55BCE27A6}" srcOrd="8" destOrd="0" presId="urn:microsoft.com/office/officeart/2005/8/layout/arrow2"/>
    <dgm:cxn modelId="{4BED6B38-A453-45F9-9496-C38FEBD90368}" type="presParOf" srcId="{1926DCA9-E758-4B37-91C6-BC0E50B92531}" destId="{0C0129CA-E37D-4D62-98BC-55CE1D876E5A}"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49A6171-6DF8-4F1E-8C29-53EC4E140652}"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es-PE"/>
        </a:p>
      </dgm:t>
    </dgm:pt>
    <dgm:pt modelId="{A6996F30-8F53-4B09-A857-D9402D2AECCA}">
      <dgm:prSet phldrT="[Texto]"/>
      <dgm:spPr/>
      <dgm:t>
        <a:bodyPr/>
        <a:lstStyle/>
        <a:p>
          <a:r>
            <a:rPr lang="es-PE" dirty="0" smtClean="0"/>
            <a:t>Docente</a:t>
          </a:r>
          <a:endParaRPr lang="es-PE" dirty="0"/>
        </a:p>
      </dgm:t>
    </dgm:pt>
    <dgm:pt modelId="{D40B7CF7-F72E-49F4-BB3D-6346E7DD2BF9}" type="parTrans" cxnId="{DF4AED1E-B858-4042-8769-2F9771E4BF02}">
      <dgm:prSet/>
      <dgm:spPr/>
      <dgm:t>
        <a:bodyPr/>
        <a:lstStyle/>
        <a:p>
          <a:endParaRPr lang="es-PE"/>
        </a:p>
      </dgm:t>
    </dgm:pt>
    <dgm:pt modelId="{F5446750-5179-415B-8B41-5629F43937C4}" type="sibTrans" cxnId="{DF4AED1E-B858-4042-8769-2F9771E4BF02}">
      <dgm:prSet/>
      <dgm:spPr/>
      <dgm:t>
        <a:bodyPr/>
        <a:lstStyle/>
        <a:p>
          <a:endParaRPr lang="es-PE"/>
        </a:p>
      </dgm:t>
    </dgm:pt>
    <dgm:pt modelId="{06580A46-9721-4A66-B9C5-9E5C4848B643}">
      <dgm:prSet phldrT="[Texto]"/>
      <dgm:spPr/>
      <dgm:t>
        <a:bodyPr/>
        <a:lstStyle/>
        <a:p>
          <a:r>
            <a:rPr lang="es-PE" dirty="0" smtClean="0"/>
            <a:t>Derecho a percibir una bonificación especial mensual por preparación de clases</a:t>
          </a:r>
          <a:endParaRPr lang="es-PE" dirty="0"/>
        </a:p>
      </dgm:t>
    </dgm:pt>
    <dgm:pt modelId="{44AAFC38-4FF7-4767-94E2-C3CDC5A657E5}" type="parTrans" cxnId="{11C41E92-AB38-41CC-B603-6CD0AC2EC421}">
      <dgm:prSet/>
      <dgm:spPr/>
      <dgm:t>
        <a:bodyPr/>
        <a:lstStyle/>
        <a:p>
          <a:endParaRPr lang="es-PE"/>
        </a:p>
      </dgm:t>
    </dgm:pt>
    <dgm:pt modelId="{557E4216-833E-46C6-979D-6AAA13E6602F}" type="sibTrans" cxnId="{11C41E92-AB38-41CC-B603-6CD0AC2EC421}">
      <dgm:prSet/>
      <dgm:spPr/>
      <dgm:t>
        <a:bodyPr/>
        <a:lstStyle/>
        <a:p>
          <a:endParaRPr lang="es-PE"/>
        </a:p>
      </dgm:t>
    </dgm:pt>
    <dgm:pt modelId="{1FD91051-4591-4A51-951F-2B85FB9790DC}">
      <dgm:prSet phldrT="[Texto]"/>
      <dgm:spPr/>
      <dgm:t>
        <a:bodyPr/>
        <a:lstStyle/>
        <a:p>
          <a:r>
            <a:rPr lang="es-PE" dirty="0" smtClean="0"/>
            <a:t>= 30% de su remuneración total</a:t>
          </a:r>
          <a:endParaRPr lang="es-PE" dirty="0"/>
        </a:p>
      </dgm:t>
    </dgm:pt>
    <dgm:pt modelId="{953E5E33-0ECE-433F-93C1-74A96749A1F1}" type="parTrans" cxnId="{B451E611-804F-40B4-B5A3-13F4D62667C7}">
      <dgm:prSet/>
      <dgm:spPr/>
      <dgm:t>
        <a:bodyPr/>
        <a:lstStyle/>
        <a:p>
          <a:endParaRPr lang="es-PE"/>
        </a:p>
      </dgm:t>
    </dgm:pt>
    <dgm:pt modelId="{4737702C-0DE2-4BC4-B3CF-1923C5AD641D}" type="sibTrans" cxnId="{B451E611-804F-40B4-B5A3-13F4D62667C7}">
      <dgm:prSet/>
      <dgm:spPr/>
      <dgm:t>
        <a:bodyPr/>
        <a:lstStyle/>
        <a:p>
          <a:endParaRPr lang="es-PE"/>
        </a:p>
      </dgm:t>
    </dgm:pt>
    <dgm:pt modelId="{5CC5B99A-439D-4979-853A-5FAC2F2A12FF}">
      <dgm:prSet phldrT="[Texto]"/>
      <dgm:spPr/>
      <dgm:t>
        <a:bodyPr/>
        <a:lstStyle/>
        <a:p>
          <a:r>
            <a:rPr lang="es-PE" dirty="0" smtClean="0"/>
            <a:t>Personal Directivo y Jerárquico</a:t>
          </a:r>
          <a:endParaRPr lang="es-PE" dirty="0"/>
        </a:p>
      </dgm:t>
    </dgm:pt>
    <dgm:pt modelId="{7C220463-BF63-4930-BB6A-8363FCAF035A}" type="parTrans" cxnId="{ED27CA66-A9EE-4860-A87B-0A74451EAD66}">
      <dgm:prSet/>
      <dgm:spPr/>
      <dgm:t>
        <a:bodyPr/>
        <a:lstStyle/>
        <a:p>
          <a:endParaRPr lang="es-PE"/>
        </a:p>
      </dgm:t>
    </dgm:pt>
    <dgm:pt modelId="{E6A59836-8A51-434F-9237-41E0572E0DA0}" type="sibTrans" cxnId="{ED27CA66-A9EE-4860-A87B-0A74451EAD66}">
      <dgm:prSet/>
      <dgm:spPr/>
      <dgm:t>
        <a:bodyPr/>
        <a:lstStyle/>
        <a:p>
          <a:endParaRPr lang="es-PE"/>
        </a:p>
      </dgm:t>
    </dgm:pt>
    <dgm:pt modelId="{4D2C66AA-5C83-4D34-8A44-8710D6A7F6E7}">
      <dgm:prSet phldrT="[Texto]"/>
      <dgm:spPr/>
      <dgm:t>
        <a:bodyPr/>
        <a:lstStyle/>
        <a:p>
          <a:r>
            <a:rPr lang="es-PE" dirty="0" smtClean="0"/>
            <a:t>Derecho a percibir una bonificación especial por preparación de documentos de gestión</a:t>
          </a:r>
          <a:endParaRPr lang="es-PE" dirty="0"/>
        </a:p>
      </dgm:t>
    </dgm:pt>
    <dgm:pt modelId="{E05C50B9-4F58-48DE-8E0A-2F12787AC548}" type="parTrans" cxnId="{A81FF7AA-5BC4-4016-B32D-B77EA31CF937}">
      <dgm:prSet/>
      <dgm:spPr/>
      <dgm:t>
        <a:bodyPr/>
        <a:lstStyle/>
        <a:p>
          <a:endParaRPr lang="es-PE"/>
        </a:p>
      </dgm:t>
    </dgm:pt>
    <dgm:pt modelId="{20A5C63C-27C3-4335-9936-B31C12B4A16C}" type="sibTrans" cxnId="{A81FF7AA-5BC4-4016-B32D-B77EA31CF937}">
      <dgm:prSet/>
      <dgm:spPr/>
      <dgm:t>
        <a:bodyPr/>
        <a:lstStyle/>
        <a:p>
          <a:endParaRPr lang="es-PE"/>
        </a:p>
      </dgm:t>
    </dgm:pt>
    <dgm:pt modelId="{983570DA-3607-46BC-BFA2-F089B525B0A7}">
      <dgm:prSet phldrT="[Texto]"/>
      <dgm:spPr/>
      <dgm:t>
        <a:bodyPr/>
        <a:lstStyle/>
        <a:p>
          <a:r>
            <a:rPr lang="es-PE" dirty="0" smtClean="0"/>
            <a:t>5% de su remuneración total</a:t>
          </a:r>
          <a:endParaRPr lang="es-PE" dirty="0"/>
        </a:p>
      </dgm:t>
    </dgm:pt>
    <dgm:pt modelId="{FFC97182-D0EC-4DAE-8209-CE5E9CFCBD1B}" type="parTrans" cxnId="{721A441B-A219-40A1-B76B-721DC3066402}">
      <dgm:prSet/>
      <dgm:spPr/>
      <dgm:t>
        <a:bodyPr/>
        <a:lstStyle/>
        <a:p>
          <a:endParaRPr lang="es-PE"/>
        </a:p>
      </dgm:t>
    </dgm:pt>
    <dgm:pt modelId="{A8ADAB25-4E54-4D77-AEBD-1857BEFC9887}" type="sibTrans" cxnId="{721A441B-A219-40A1-B76B-721DC3066402}">
      <dgm:prSet/>
      <dgm:spPr/>
      <dgm:t>
        <a:bodyPr/>
        <a:lstStyle/>
        <a:p>
          <a:endParaRPr lang="es-PE"/>
        </a:p>
      </dgm:t>
    </dgm:pt>
    <dgm:pt modelId="{AA396E9D-DBBF-4830-91D8-FE52DB250E70}">
      <dgm:prSet phldrT="[Texto]"/>
      <dgm:spPr/>
      <dgm:t>
        <a:bodyPr/>
        <a:lstStyle/>
        <a:p>
          <a:r>
            <a:rPr lang="es-PE" dirty="0" smtClean="0"/>
            <a:t>Docente</a:t>
          </a:r>
          <a:endParaRPr lang="es-PE" dirty="0"/>
        </a:p>
      </dgm:t>
    </dgm:pt>
    <dgm:pt modelId="{C706FF5D-CDCD-4D9B-A12A-70EF08858DFE}" type="parTrans" cxnId="{20A5B708-65B1-48E8-9B54-A09AF55DB192}">
      <dgm:prSet/>
      <dgm:spPr/>
      <dgm:t>
        <a:bodyPr/>
        <a:lstStyle/>
        <a:p>
          <a:endParaRPr lang="es-PE"/>
        </a:p>
      </dgm:t>
    </dgm:pt>
    <dgm:pt modelId="{8CDAD2DD-7421-4D21-A010-55FF6EB7237C}" type="sibTrans" cxnId="{20A5B708-65B1-48E8-9B54-A09AF55DB192}">
      <dgm:prSet/>
      <dgm:spPr/>
      <dgm:t>
        <a:bodyPr/>
        <a:lstStyle/>
        <a:p>
          <a:endParaRPr lang="es-PE"/>
        </a:p>
      </dgm:t>
    </dgm:pt>
    <dgm:pt modelId="{5DC75350-49B3-43D9-BBC2-0C77B1257CDD}">
      <dgm:prSet phldrT="[Texto]"/>
      <dgm:spPr/>
      <dgm:t>
        <a:bodyPr/>
        <a:lstStyle/>
        <a:p>
          <a:r>
            <a:rPr lang="es-PE" dirty="0" smtClean="0"/>
            <a:t>Bonificación por zona diferenciada </a:t>
          </a:r>
          <a:endParaRPr lang="es-PE" dirty="0"/>
        </a:p>
      </dgm:t>
    </dgm:pt>
    <dgm:pt modelId="{62294BD8-4F55-4767-AEDD-EB31C8EDD7F7}" type="parTrans" cxnId="{DAF6B038-3435-40F3-9A34-1DC82B867FA3}">
      <dgm:prSet/>
      <dgm:spPr/>
      <dgm:t>
        <a:bodyPr/>
        <a:lstStyle/>
        <a:p>
          <a:endParaRPr lang="es-PE"/>
        </a:p>
      </dgm:t>
    </dgm:pt>
    <dgm:pt modelId="{135A5D2A-37C0-4DBF-BDC2-6379A54D7EB0}" type="sibTrans" cxnId="{DAF6B038-3435-40F3-9A34-1DC82B867FA3}">
      <dgm:prSet/>
      <dgm:spPr/>
      <dgm:t>
        <a:bodyPr/>
        <a:lstStyle/>
        <a:p>
          <a:endParaRPr lang="es-PE"/>
        </a:p>
      </dgm:t>
    </dgm:pt>
    <dgm:pt modelId="{04D9C333-84A8-4D8E-B801-5F47083B32AC}">
      <dgm:prSet phldrT="[Texto]"/>
      <dgm:spPr/>
      <dgm:t>
        <a:bodyPr/>
        <a:lstStyle/>
        <a:p>
          <a:r>
            <a:rPr lang="es-PE" dirty="0" smtClean="0"/>
            <a:t>= 10% de su remuneración permanente</a:t>
          </a:r>
          <a:endParaRPr lang="es-PE" dirty="0"/>
        </a:p>
      </dgm:t>
    </dgm:pt>
    <dgm:pt modelId="{BBA0BB1A-2529-4468-848C-176D59E5EB7F}" type="parTrans" cxnId="{EE63C399-A778-444D-8037-3B5095401BB3}">
      <dgm:prSet/>
      <dgm:spPr/>
      <dgm:t>
        <a:bodyPr/>
        <a:lstStyle/>
        <a:p>
          <a:endParaRPr lang="es-PE"/>
        </a:p>
      </dgm:t>
    </dgm:pt>
    <dgm:pt modelId="{ED4485A5-97DA-49ED-AF3F-CD2E345139C4}" type="sibTrans" cxnId="{EE63C399-A778-444D-8037-3B5095401BB3}">
      <dgm:prSet/>
      <dgm:spPr/>
      <dgm:t>
        <a:bodyPr/>
        <a:lstStyle/>
        <a:p>
          <a:endParaRPr lang="es-PE"/>
        </a:p>
      </dgm:t>
    </dgm:pt>
    <dgm:pt modelId="{B249BC6B-8434-4756-B834-80DB82A253BB}" type="pres">
      <dgm:prSet presAssocID="{D49A6171-6DF8-4F1E-8C29-53EC4E140652}" presName="Name0" presStyleCnt="0">
        <dgm:presLayoutVars>
          <dgm:dir/>
          <dgm:animLvl val="lvl"/>
          <dgm:resizeHandles val="exact"/>
        </dgm:presLayoutVars>
      </dgm:prSet>
      <dgm:spPr/>
      <dgm:t>
        <a:bodyPr/>
        <a:lstStyle/>
        <a:p>
          <a:endParaRPr lang="es-ES"/>
        </a:p>
      </dgm:t>
    </dgm:pt>
    <dgm:pt modelId="{424D63E8-9534-4016-8ED3-1587D9307AE4}" type="pres">
      <dgm:prSet presAssocID="{A6996F30-8F53-4B09-A857-D9402D2AECCA}" presName="linNode" presStyleCnt="0"/>
      <dgm:spPr/>
    </dgm:pt>
    <dgm:pt modelId="{788CD924-F313-44EB-976E-8454C35DA6EE}" type="pres">
      <dgm:prSet presAssocID="{A6996F30-8F53-4B09-A857-D9402D2AECCA}" presName="parentText" presStyleLbl="node1" presStyleIdx="0" presStyleCnt="3">
        <dgm:presLayoutVars>
          <dgm:chMax val="1"/>
          <dgm:bulletEnabled val="1"/>
        </dgm:presLayoutVars>
      </dgm:prSet>
      <dgm:spPr/>
      <dgm:t>
        <a:bodyPr/>
        <a:lstStyle/>
        <a:p>
          <a:endParaRPr lang="es-ES"/>
        </a:p>
      </dgm:t>
    </dgm:pt>
    <dgm:pt modelId="{29AC3544-BB1D-4471-8FF6-21E7DEC86B56}" type="pres">
      <dgm:prSet presAssocID="{A6996F30-8F53-4B09-A857-D9402D2AECCA}" presName="descendantText" presStyleLbl="alignAccFollowNode1" presStyleIdx="0" presStyleCnt="3">
        <dgm:presLayoutVars>
          <dgm:bulletEnabled val="1"/>
        </dgm:presLayoutVars>
      </dgm:prSet>
      <dgm:spPr/>
      <dgm:t>
        <a:bodyPr/>
        <a:lstStyle/>
        <a:p>
          <a:endParaRPr lang="es-ES"/>
        </a:p>
      </dgm:t>
    </dgm:pt>
    <dgm:pt modelId="{2E588442-AE6A-4354-9C9F-B1AB3492D963}" type="pres">
      <dgm:prSet presAssocID="{F5446750-5179-415B-8B41-5629F43937C4}" presName="sp" presStyleCnt="0"/>
      <dgm:spPr/>
    </dgm:pt>
    <dgm:pt modelId="{CF82110C-B300-4BE5-8F7C-DC73D5823367}" type="pres">
      <dgm:prSet presAssocID="{5CC5B99A-439D-4979-853A-5FAC2F2A12FF}" presName="linNode" presStyleCnt="0"/>
      <dgm:spPr/>
    </dgm:pt>
    <dgm:pt modelId="{1EADE688-2899-4E22-BCC2-5FF8E411295E}" type="pres">
      <dgm:prSet presAssocID="{5CC5B99A-439D-4979-853A-5FAC2F2A12FF}" presName="parentText" presStyleLbl="node1" presStyleIdx="1" presStyleCnt="3">
        <dgm:presLayoutVars>
          <dgm:chMax val="1"/>
          <dgm:bulletEnabled val="1"/>
        </dgm:presLayoutVars>
      </dgm:prSet>
      <dgm:spPr/>
      <dgm:t>
        <a:bodyPr/>
        <a:lstStyle/>
        <a:p>
          <a:endParaRPr lang="es-PE"/>
        </a:p>
      </dgm:t>
    </dgm:pt>
    <dgm:pt modelId="{69D9E01F-888B-4A3B-8E02-381B38E280F2}" type="pres">
      <dgm:prSet presAssocID="{5CC5B99A-439D-4979-853A-5FAC2F2A12FF}" presName="descendantText" presStyleLbl="alignAccFollowNode1" presStyleIdx="1" presStyleCnt="3" custLinFactNeighborX="-174" custLinFactNeighborY="2272">
        <dgm:presLayoutVars>
          <dgm:bulletEnabled val="1"/>
        </dgm:presLayoutVars>
      </dgm:prSet>
      <dgm:spPr/>
      <dgm:t>
        <a:bodyPr/>
        <a:lstStyle/>
        <a:p>
          <a:endParaRPr lang="es-PE"/>
        </a:p>
      </dgm:t>
    </dgm:pt>
    <dgm:pt modelId="{3228929F-0684-42C6-9B48-E71CCDD17D8B}" type="pres">
      <dgm:prSet presAssocID="{E6A59836-8A51-434F-9237-41E0572E0DA0}" presName="sp" presStyleCnt="0"/>
      <dgm:spPr/>
    </dgm:pt>
    <dgm:pt modelId="{A6A9D39E-96FC-4567-A8C7-FDC21D1C1F7C}" type="pres">
      <dgm:prSet presAssocID="{AA396E9D-DBBF-4830-91D8-FE52DB250E70}" presName="linNode" presStyleCnt="0"/>
      <dgm:spPr/>
    </dgm:pt>
    <dgm:pt modelId="{6AA5F1DB-A868-4DB9-B6BD-2A4571368B92}" type="pres">
      <dgm:prSet presAssocID="{AA396E9D-DBBF-4830-91D8-FE52DB250E70}" presName="parentText" presStyleLbl="node1" presStyleIdx="2" presStyleCnt="3">
        <dgm:presLayoutVars>
          <dgm:chMax val="1"/>
          <dgm:bulletEnabled val="1"/>
        </dgm:presLayoutVars>
      </dgm:prSet>
      <dgm:spPr/>
      <dgm:t>
        <a:bodyPr/>
        <a:lstStyle/>
        <a:p>
          <a:endParaRPr lang="es-ES"/>
        </a:p>
      </dgm:t>
    </dgm:pt>
    <dgm:pt modelId="{04B7F5DF-DAD2-404B-B0E8-646C457BFAE8}" type="pres">
      <dgm:prSet presAssocID="{AA396E9D-DBBF-4830-91D8-FE52DB250E70}" presName="descendantText" presStyleLbl="alignAccFollowNode1" presStyleIdx="2" presStyleCnt="3">
        <dgm:presLayoutVars>
          <dgm:bulletEnabled val="1"/>
        </dgm:presLayoutVars>
      </dgm:prSet>
      <dgm:spPr/>
      <dgm:t>
        <a:bodyPr/>
        <a:lstStyle/>
        <a:p>
          <a:endParaRPr lang="es-PE"/>
        </a:p>
      </dgm:t>
    </dgm:pt>
  </dgm:ptLst>
  <dgm:cxnLst>
    <dgm:cxn modelId="{20A5B708-65B1-48E8-9B54-A09AF55DB192}" srcId="{D49A6171-6DF8-4F1E-8C29-53EC4E140652}" destId="{AA396E9D-DBBF-4830-91D8-FE52DB250E70}" srcOrd="2" destOrd="0" parTransId="{C706FF5D-CDCD-4D9B-A12A-70EF08858DFE}" sibTransId="{8CDAD2DD-7421-4D21-A010-55FF6EB7237C}"/>
    <dgm:cxn modelId="{DF4AED1E-B858-4042-8769-2F9771E4BF02}" srcId="{D49A6171-6DF8-4F1E-8C29-53EC4E140652}" destId="{A6996F30-8F53-4B09-A857-D9402D2AECCA}" srcOrd="0" destOrd="0" parTransId="{D40B7CF7-F72E-49F4-BB3D-6346E7DD2BF9}" sibTransId="{F5446750-5179-415B-8B41-5629F43937C4}"/>
    <dgm:cxn modelId="{11C41E92-AB38-41CC-B603-6CD0AC2EC421}" srcId="{A6996F30-8F53-4B09-A857-D9402D2AECCA}" destId="{06580A46-9721-4A66-B9C5-9E5C4848B643}" srcOrd="0" destOrd="0" parTransId="{44AAFC38-4FF7-4767-94E2-C3CDC5A657E5}" sibTransId="{557E4216-833E-46C6-979D-6AAA13E6602F}"/>
    <dgm:cxn modelId="{A81FF7AA-5BC4-4016-B32D-B77EA31CF937}" srcId="{5CC5B99A-439D-4979-853A-5FAC2F2A12FF}" destId="{4D2C66AA-5C83-4D34-8A44-8710D6A7F6E7}" srcOrd="0" destOrd="0" parTransId="{E05C50B9-4F58-48DE-8E0A-2F12787AC548}" sibTransId="{20A5C63C-27C3-4335-9936-B31C12B4A16C}"/>
    <dgm:cxn modelId="{3EF4BF51-6AAF-4325-B699-7BCDBE96CA15}" type="presOf" srcId="{5CC5B99A-439D-4979-853A-5FAC2F2A12FF}" destId="{1EADE688-2899-4E22-BCC2-5FF8E411295E}" srcOrd="0" destOrd="0" presId="urn:microsoft.com/office/officeart/2005/8/layout/vList5"/>
    <dgm:cxn modelId="{B1CA33CC-C712-4752-97C1-C77116FCB9F6}" type="presOf" srcId="{5DC75350-49B3-43D9-BBC2-0C77B1257CDD}" destId="{04B7F5DF-DAD2-404B-B0E8-646C457BFAE8}" srcOrd="0" destOrd="0" presId="urn:microsoft.com/office/officeart/2005/8/layout/vList5"/>
    <dgm:cxn modelId="{DBE0DF17-0939-4B71-A245-41C1779142B8}" type="presOf" srcId="{983570DA-3607-46BC-BFA2-F089B525B0A7}" destId="{69D9E01F-888B-4A3B-8E02-381B38E280F2}" srcOrd="0" destOrd="1" presId="urn:microsoft.com/office/officeart/2005/8/layout/vList5"/>
    <dgm:cxn modelId="{82B61A7A-09A8-4485-B4F7-5BE2DFAF67DC}" type="presOf" srcId="{AA396E9D-DBBF-4830-91D8-FE52DB250E70}" destId="{6AA5F1DB-A868-4DB9-B6BD-2A4571368B92}" srcOrd="0" destOrd="0" presId="urn:microsoft.com/office/officeart/2005/8/layout/vList5"/>
    <dgm:cxn modelId="{2D058D25-FE55-4502-B7C0-D8891C5011B5}" type="presOf" srcId="{4D2C66AA-5C83-4D34-8A44-8710D6A7F6E7}" destId="{69D9E01F-888B-4A3B-8E02-381B38E280F2}" srcOrd="0" destOrd="0" presId="urn:microsoft.com/office/officeart/2005/8/layout/vList5"/>
    <dgm:cxn modelId="{EE63C399-A778-444D-8037-3B5095401BB3}" srcId="{AA396E9D-DBBF-4830-91D8-FE52DB250E70}" destId="{04D9C333-84A8-4D8E-B801-5F47083B32AC}" srcOrd="1" destOrd="0" parTransId="{BBA0BB1A-2529-4468-848C-176D59E5EB7F}" sibTransId="{ED4485A5-97DA-49ED-AF3F-CD2E345139C4}"/>
    <dgm:cxn modelId="{DAF6B038-3435-40F3-9A34-1DC82B867FA3}" srcId="{AA396E9D-DBBF-4830-91D8-FE52DB250E70}" destId="{5DC75350-49B3-43D9-BBC2-0C77B1257CDD}" srcOrd="0" destOrd="0" parTransId="{62294BD8-4F55-4767-AEDD-EB31C8EDD7F7}" sibTransId="{135A5D2A-37C0-4DBF-BDC2-6379A54D7EB0}"/>
    <dgm:cxn modelId="{0E57B337-56A0-4CDD-8D80-E9794731EEF7}" type="presOf" srcId="{D49A6171-6DF8-4F1E-8C29-53EC4E140652}" destId="{B249BC6B-8434-4756-B834-80DB82A253BB}" srcOrd="0" destOrd="0" presId="urn:microsoft.com/office/officeart/2005/8/layout/vList5"/>
    <dgm:cxn modelId="{ED27CA66-A9EE-4860-A87B-0A74451EAD66}" srcId="{D49A6171-6DF8-4F1E-8C29-53EC4E140652}" destId="{5CC5B99A-439D-4979-853A-5FAC2F2A12FF}" srcOrd="1" destOrd="0" parTransId="{7C220463-BF63-4930-BB6A-8363FCAF035A}" sibTransId="{E6A59836-8A51-434F-9237-41E0572E0DA0}"/>
    <dgm:cxn modelId="{71C6876C-9635-4DA9-92DD-12A75B0461A4}" type="presOf" srcId="{1FD91051-4591-4A51-951F-2B85FB9790DC}" destId="{29AC3544-BB1D-4471-8FF6-21E7DEC86B56}" srcOrd="0" destOrd="1" presId="urn:microsoft.com/office/officeart/2005/8/layout/vList5"/>
    <dgm:cxn modelId="{721A441B-A219-40A1-B76B-721DC3066402}" srcId="{5CC5B99A-439D-4979-853A-5FAC2F2A12FF}" destId="{983570DA-3607-46BC-BFA2-F089B525B0A7}" srcOrd="1" destOrd="0" parTransId="{FFC97182-D0EC-4DAE-8209-CE5E9CFCBD1B}" sibTransId="{A8ADAB25-4E54-4D77-AEBD-1857BEFC9887}"/>
    <dgm:cxn modelId="{4EE03D8A-0E34-4D80-AA22-B2A7D795C1FC}" type="presOf" srcId="{04D9C333-84A8-4D8E-B801-5F47083B32AC}" destId="{04B7F5DF-DAD2-404B-B0E8-646C457BFAE8}" srcOrd="0" destOrd="1" presId="urn:microsoft.com/office/officeart/2005/8/layout/vList5"/>
    <dgm:cxn modelId="{B451E611-804F-40B4-B5A3-13F4D62667C7}" srcId="{A6996F30-8F53-4B09-A857-D9402D2AECCA}" destId="{1FD91051-4591-4A51-951F-2B85FB9790DC}" srcOrd="1" destOrd="0" parTransId="{953E5E33-0ECE-433F-93C1-74A96749A1F1}" sibTransId="{4737702C-0DE2-4BC4-B3CF-1923C5AD641D}"/>
    <dgm:cxn modelId="{98CFF766-BFDF-4CB5-825B-CAAACA2FEE93}" type="presOf" srcId="{06580A46-9721-4A66-B9C5-9E5C4848B643}" destId="{29AC3544-BB1D-4471-8FF6-21E7DEC86B56}" srcOrd="0" destOrd="0" presId="urn:microsoft.com/office/officeart/2005/8/layout/vList5"/>
    <dgm:cxn modelId="{8E72AD1F-7F05-46F5-82D5-0A1BD610E3CE}" type="presOf" srcId="{A6996F30-8F53-4B09-A857-D9402D2AECCA}" destId="{788CD924-F313-44EB-976E-8454C35DA6EE}" srcOrd="0" destOrd="0" presId="urn:microsoft.com/office/officeart/2005/8/layout/vList5"/>
    <dgm:cxn modelId="{FA169395-E908-4A4C-9582-5B75F5439FD0}" type="presParOf" srcId="{B249BC6B-8434-4756-B834-80DB82A253BB}" destId="{424D63E8-9534-4016-8ED3-1587D9307AE4}" srcOrd="0" destOrd="0" presId="urn:microsoft.com/office/officeart/2005/8/layout/vList5"/>
    <dgm:cxn modelId="{249378FC-DE2A-4D0C-875B-ED432B3EB12F}" type="presParOf" srcId="{424D63E8-9534-4016-8ED3-1587D9307AE4}" destId="{788CD924-F313-44EB-976E-8454C35DA6EE}" srcOrd="0" destOrd="0" presId="urn:microsoft.com/office/officeart/2005/8/layout/vList5"/>
    <dgm:cxn modelId="{9DDB4493-A052-4A54-8400-63EBB3629496}" type="presParOf" srcId="{424D63E8-9534-4016-8ED3-1587D9307AE4}" destId="{29AC3544-BB1D-4471-8FF6-21E7DEC86B56}" srcOrd="1" destOrd="0" presId="urn:microsoft.com/office/officeart/2005/8/layout/vList5"/>
    <dgm:cxn modelId="{350DB928-205C-4D4E-8631-CC60DB6F9A95}" type="presParOf" srcId="{B249BC6B-8434-4756-B834-80DB82A253BB}" destId="{2E588442-AE6A-4354-9C9F-B1AB3492D963}" srcOrd="1" destOrd="0" presId="urn:microsoft.com/office/officeart/2005/8/layout/vList5"/>
    <dgm:cxn modelId="{F332B56B-4F30-404C-95DE-AFEBACF206D1}" type="presParOf" srcId="{B249BC6B-8434-4756-B834-80DB82A253BB}" destId="{CF82110C-B300-4BE5-8F7C-DC73D5823367}" srcOrd="2" destOrd="0" presId="urn:microsoft.com/office/officeart/2005/8/layout/vList5"/>
    <dgm:cxn modelId="{DF66B68F-7342-4D07-A210-E4882029A09F}" type="presParOf" srcId="{CF82110C-B300-4BE5-8F7C-DC73D5823367}" destId="{1EADE688-2899-4E22-BCC2-5FF8E411295E}" srcOrd="0" destOrd="0" presId="urn:microsoft.com/office/officeart/2005/8/layout/vList5"/>
    <dgm:cxn modelId="{709C7299-5E1B-4DD3-9DE6-8CEB42D76831}" type="presParOf" srcId="{CF82110C-B300-4BE5-8F7C-DC73D5823367}" destId="{69D9E01F-888B-4A3B-8E02-381B38E280F2}" srcOrd="1" destOrd="0" presId="urn:microsoft.com/office/officeart/2005/8/layout/vList5"/>
    <dgm:cxn modelId="{4971A7F3-22DD-4EE7-8D85-A57E576EA947}" type="presParOf" srcId="{B249BC6B-8434-4756-B834-80DB82A253BB}" destId="{3228929F-0684-42C6-9B48-E71CCDD17D8B}" srcOrd="3" destOrd="0" presId="urn:microsoft.com/office/officeart/2005/8/layout/vList5"/>
    <dgm:cxn modelId="{546FE73D-937F-4683-B795-E2C2DEC5CBAC}" type="presParOf" srcId="{B249BC6B-8434-4756-B834-80DB82A253BB}" destId="{A6A9D39E-96FC-4567-A8C7-FDC21D1C1F7C}" srcOrd="4" destOrd="0" presId="urn:microsoft.com/office/officeart/2005/8/layout/vList5"/>
    <dgm:cxn modelId="{743155DC-4F3D-442F-B1D4-7E74230E69F7}" type="presParOf" srcId="{A6A9D39E-96FC-4567-A8C7-FDC21D1C1F7C}" destId="{6AA5F1DB-A868-4DB9-B6BD-2A4571368B92}" srcOrd="0" destOrd="0" presId="urn:microsoft.com/office/officeart/2005/8/layout/vList5"/>
    <dgm:cxn modelId="{D68C3C77-C2FC-47DF-8C76-FCDF3A81911E}" type="presParOf" srcId="{A6A9D39E-96FC-4567-A8C7-FDC21D1C1F7C}" destId="{04B7F5DF-DAD2-404B-B0E8-646C457BFAE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DE3DE5-39F1-4938-9CC2-5E4C682EB2EC}" type="doc">
      <dgm:prSet loTypeId="urn:microsoft.com/office/officeart/2005/8/layout/process2" loCatId="process" qsTypeId="urn:microsoft.com/office/officeart/2005/8/quickstyle/simple1" qsCatId="simple" csTypeId="urn:microsoft.com/office/officeart/2005/8/colors/colorful3" csCatId="colorful" phldr="1"/>
      <dgm:spPr/>
    </dgm:pt>
    <dgm:pt modelId="{BFDBA517-BBF9-4BEF-9DEC-72FA955193CE}">
      <dgm:prSet phldrT="[Texto]"/>
      <dgm:spPr/>
      <dgm:t>
        <a:bodyPr/>
        <a:lstStyle/>
        <a:p>
          <a:r>
            <a:rPr lang="es-PE" dirty="0" smtClean="0"/>
            <a:t>Capital de Departamento</a:t>
          </a:r>
          <a:endParaRPr lang="es-PE" dirty="0"/>
        </a:p>
      </dgm:t>
    </dgm:pt>
    <dgm:pt modelId="{A527CC84-97EE-4B37-A782-1AE26603CB22}" type="parTrans" cxnId="{44292E7C-AB4A-4A38-9CB7-24D39D0701F4}">
      <dgm:prSet/>
      <dgm:spPr/>
      <dgm:t>
        <a:bodyPr/>
        <a:lstStyle/>
        <a:p>
          <a:endParaRPr lang="es-PE"/>
        </a:p>
      </dgm:t>
    </dgm:pt>
    <dgm:pt modelId="{A8624403-2127-47B5-B4E5-D63EA7079D8A}" type="sibTrans" cxnId="{44292E7C-AB4A-4A38-9CB7-24D39D0701F4}">
      <dgm:prSet/>
      <dgm:spPr/>
      <dgm:t>
        <a:bodyPr/>
        <a:lstStyle/>
        <a:p>
          <a:endParaRPr lang="es-PE"/>
        </a:p>
      </dgm:t>
    </dgm:pt>
    <dgm:pt modelId="{C3EA951B-0674-4364-AF7F-B46296512B4F}">
      <dgm:prSet phldrT="[Texto]"/>
      <dgm:spPr/>
      <dgm:t>
        <a:bodyPr/>
        <a:lstStyle/>
        <a:p>
          <a:r>
            <a:rPr lang="es-PE" dirty="0" smtClean="0"/>
            <a:t>Provincia mínima 3 años</a:t>
          </a:r>
          <a:endParaRPr lang="es-PE" dirty="0"/>
        </a:p>
      </dgm:t>
    </dgm:pt>
    <dgm:pt modelId="{DC16551C-945E-4EEF-95FB-7148C02317E9}" type="parTrans" cxnId="{FC0B1DE6-856B-4B35-A647-3A066DEBC142}">
      <dgm:prSet/>
      <dgm:spPr/>
      <dgm:t>
        <a:bodyPr/>
        <a:lstStyle/>
        <a:p>
          <a:endParaRPr lang="es-PE"/>
        </a:p>
      </dgm:t>
    </dgm:pt>
    <dgm:pt modelId="{7E32A287-EAE9-4AEA-80CB-9A246ADE3D4E}" type="sibTrans" cxnId="{FC0B1DE6-856B-4B35-A647-3A066DEBC142}">
      <dgm:prSet/>
      <dgm:spPr/>
      <dgm:t>
        <a:bodyPr/>
        <a:lstStyle/>
        <a:p>
          <a:endParaRPr lang="es-PE"/>
        </a:p>
      </dgm:t>
    </dgm:pt>
    <dgm:pt modelId="{71BCA81A-5A0C-454D-9FD7-7942F8EF58B2}" type="pres">
      <dgm:prSet presAssocID="{49DE3DE5-39F1-4938-9CC2-5E4C682EB2EC}" presName="linearFlow" presStyleCnt="0">
        <dgm:presLayoutVars>
          <dgm:resizeHandles val="exact"/>
        </dgm:presLayoutVars>
      </dgm:prSet>
      <dgm:spPr/>
    </dgm:pt>
    <dgm:pt modelId="{5D1734C6-9CB7-45B2-AD7C-F7ECE468190B}" type="pres">
      <dgm:prSet presAssocID="{BFDBA517-BBF9-4BEF-9DEC-72FA955193CE}" presName="node" presStyleLbl="node1" presStyleIdx="0" presStyleCnt="2">
        <dgm:presLayoutVars>
          <dgm:bulletEnabled val="1"/>
        </dgm:presLayoutVars>
      </dgm:prSet>
      <dgm:spPr/>
      <dgm:t>
        <a:bodyPr/>
        <a:lstStyle/>
        <a:p>
          <a:endParaRPr lang="es-ES"/>
        </a:p>
      </dgm:t>
    </dgm:pt>
    <dgm:pt modelId="{9906117C-0731-461B-A9D1-BE7F949B6B85}" type="pres">
      <dgm:prSet presAssocID="{A8624403-2127-47B5-B4E5-D63EA7079D8A}" presName="sibTrans" presStyleLbl="sibTrans2D1" presStyleIdx="0" presStyleCnt="1" custFlipVert="1" custScaleY="97681"/>
      <dgm:spPr/>
      <dgm:t>
        <a:bodyPr/>
        <a:lstStyle/>
        <a:p>
          <a:endParaRPr lang="es-ES"/>
        </a:p>
      </dgm:t>
    </dgm:pt>
    <dgm:pt modelId="{02FF5DA1-E100-457C-8EB7-F8820FE09E57}" type="pres">
      <dgm:prSet presAssocID="{A8624403-2127-47B5-B4E5-D63EA7079D8A}" presName="connectorText" presStyleLbl="sibTrans2D1" presStyleIdx="0" presStyleCnt="1"/>
      <dgm:spPr/>
      <dgm:t>
        <a:bodyPr/>
        <a:lstStyle/>
        <a:p>
          <a:endParaRPr lang="es-ES"/>
        </a:p>
      </dgm:t>
    </dgm:pt>
    <dgm:pt modelId="{801A08DE-B275-471D-9156-477D3233D25E}" type="pres">
      <dgm:prSet presAssocID="{C3EA951B-0674-4364-AF7F-B46296512B4F}" presName="node" presStyleLbl="node1" presStyleIdx="1" presStyleCnt="2">
        <dgm:presLayoutVars>
          <dgm:bulletEnabled val="1"/>
        </dgm:presLayoutVars>
      </dgm:prSet>
      <dgm:spPr/>
      <dgm:t>
        <a:bodyPr/>
        <a:lstStyle/>
        <a:p>
          <a:endParaRPr lang="es-PE"/>
        </a:p>
      </dgm:t>
    </dgm:pt>
  </dgm:ptLst>
  <dgm:cxnLst>
    <dgm:cxn modelId="{179F9A2D-5DAF-4EFD-B51A-374172104DC6}" type="presOf" srcId="{C3EA951B-0674-4364-AF7F-B46296512B4F}" destId="{801A08DE-B275-471D-9156-477D3233D25E}" srcOrd="0" destOrd="0" presId="urn:microsoft.com/office/officeart/2005/8/layout/process2"/>
    <dgm:cxn modelId="{39752FBD-F550-4A68-A212-D1548AE6AA06}" type="presOf" srcId="{49DE3DE5-39F1-4938-9CC2-5E4C682EB2EC}" destId="{71BCA81A-5A0C-454D-9FD7-7942F8EF58B2}" srcOrd="0" destOrd="0" presId="urn:microsoft.com/office/officeart/2005/8/layout/process2"/>
    <dgm:cxn modelId="{44292E7C-AB4A-4A38-9CB7-24D39D0701F4}" srcId="{49DE3DE5-39F1-4938-9CC2-5E4C682EB2EC}" destId="{BFDBA517-BBF9-4BEF-9DEC-72FA955193CE}" srcOrd="0" destOrd="0" parTransId="{A527CC84-97EE-4B37-A782-1AE26603CB22}" sibTransId="{A8624403-2127-47B5-B4E5-D63EA7079D8A}"/>
    <dgm:cxn modelId="{FD773722-2E33-4220-8062-C8BF36DDF341}" type="presOf" srcId="{A8624403-2127-47B5-B4E5-D63EA7079D8A}" destId="{9906117C-0731-461B-A9D1-BE7F949B6B85}" srcOrd="0" destOrd="0" presId="urn:microsoft.com/office/officeart/2005/8/layout/process2"/>
    <dgm:cxn modelId="{FC0B1DE6-856B-4B35-A647-3A066DEBC142}" srcId="{49DE3DE5-39F1-4938-9CC2-5E4C682EB2EC}" destId="{C3EA951B-0674-4364-AF7F-B46296512B4F}" srcOrd="1" destOrd="0" parTransId="{DC16551C-945E-4EEF-95FB-7148C02317E9}" sibTransId="{7E32A287-EAE9-4AEA-80CB-9A246ADE3D4E}"/>
    <dgm:cxn modelId="{3E165C0D-D1BB-4CC0-B219-1629230C48B9}" type="presOf" srcId="{BFDBA517-BBF9-4BEF-9DEC-72FA955193CE}" destId="{5D1734C6-9CB7-45B2-AD7C-F7ECE468190B}" srcOrd="0" destOrd="0" presId="urn:microsoft.com/office/officeart/2005/8/layout/process2"/>
    <dgm:cxn modelId="{B48EAE62-6E07-4292-9E1E-CFBF4BD91F40}" type="presOf" srcId="{A8624403-2127-47B5-B4E5-D63EA7079D8A}" destId="{02FF5DA1-E100-457C-8EB7-F8820FE09E57}" srcOrd="1" destOrd="0" presId="urn:microsoft.com/office/officeart/2005/8/layout/process2"/>
    <dgm:cxn modelId="{7B525F74-27AD-4647-BDB1-D714E1CEF9EF}" type="presParOf" srcId="{71BCA81A-5A0C-454D-9FD7-7942F8EF58B2}" destId="{5D1734C6-9CB7-45B2-AD7C-F7ECE468190B}" srcOrd="0" destOrd="0" presId="urn:microsoft.com/office/officeart/2005/8/layout/process2"/>
    <dgm:cxn modelId="{BC748605-1EBC-4E17-9AC5-D8CA4596D51D}" type="presParOf" srcId="{71BCA81A-5A0C-454D-9FD7-7942F8EF58B2}" destId="{9906117C-0731-461B-A9D1-BE7F949B6B85}" srcOrd="1" destOrd="0" presId="urn:microsoft.com/office/officeart/2005/8/layout/process2"/>
    <dgm:cxn modelId="{E8239086-B691-4340-9BC5-99434C821BEA}" type="presParOf" srcId="{9906117C-0731-461B-A9D1-BE7F949B6B85}" destId="{02FF5DA1-E100-457C-8EB7-F8820FE09E57}" srcOrd="0" destOrd="0" presId="urn:microsoft.com/office/officeart/2005/8/layout/process2"/>
    <dgm:cxn modelId="{AF506CA5-7377-4C19-84BB-6F974CABF157}" type="presParOf" srcId="{71BCA81A-5A0C-454D-9FD7-7942F8EF58B2}" destId="{801A08DE-B275-471D-9156-477D3233D25E}"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DE3DE5-39F1-4938-9CC2-5E4C682EB2EC}" type="doc">
      <dgm:prSet loTypeId="urn:microsoft.com/office/officeart/2005/8/layout/process2" loCatId="process" qsTypeId="urn:microsoft.com/office/officeart/2005/8/quickstyle/simple1" qsCatId="simple" csTypeId="urn:microsoft.com/office/officeart/2005/8/colors/colorful5" csCatId="colorful" phldr="1"/>
      <dgm:spPr/>
    </dgm:pt>
    <dgm:pt modelId="{BFDBA517-BBF9-4BEF-9DEC-72FA955193CE}">
      <dgm:prSet phldrT="[Texto]"/>
      <dgm:spPr/>
      <dgm:t>
        <a:bodyPr/>
        <a:lstStyle/>
        <a:p>
          <a:r>
            <a:rPr lang="es-PE" dirty="0" smtClean="0"/>
            <a:t>Lima o Callao</a:t>
          </a:r>
          <a:endParaRPr lang="es-PE" dirty="0"/>
        </a:p>
      </dgm:t>
    </dgm:pt>
    <dgm:pt modelId="{A527CC84-97EE-4B37-A782-1AE26603CB22}" type="parTrans" cxnId="{44292E7C-AB4A-4A38-9CB7-24D39D0701F4}">
      <dgm:prSet/>
      <dgm:spPr/>
      <dgm:t>
        <a:bodyPr/>
        <a:lstStyle/>
        <a:p>
          <a:endParaRPr lang="es-PE"/>
        </a:p>
      </dgm:t>
    </dgm:pt>
    <dgm:pt modelId="{A8624403-2127-47B5-B4E5-D63EA7079D8A}" type="sibTrans" cxnId="{44292E7C-AB4A-4A38-9CB7-24D39D0701F4}">
      <dgm:prSet/>
      <dgm:spPr/>
      <dgm:t>
        <a:bodyPr/>
        <a:lstStyle/>
        <a:p>
          <a:endParaRPr lang="es-PE"/>
        </a:p>
      </dgm:t>
    </dgm:pt>
    <dgm:pt modelId="{C3EA951B-0674-4364-AF7F-B46296512B4F}">
      <dgm:prSet phldrT="[Texto]"/>
      <dgm:spPr/>
      <dgm:t>
        <a:bodyPr/>
        <a:lstStyle/>
        <a:p>
          <a:r>
            <a:rPr lang="es-PE" dirty="0" smtClean="0"/>
            <a:t>Otros lugares mínimo 5 años</a:t>
          </a:r>
          <a:endParaRPr lang="es-PE" dirty="0"/>
        </a:p>
      </dgm:t>
    </dgm:pt>
    <dgm:pt modelId="{DC16551C-945E-4EEF-95FB-7148C02317E9}" type="parTrans" cxnId="{FC0B1DE6-856B-4B35-A647-3A066DEBC142}">
      <dgm:prSet/>
      <dgm:spPr/>
      <dgm:t>
        <a:bodyPr/>
        <a:lstStyle/>
        <a:p>
          <a:endParaRPr lang="es-PE"/>
        </a:p>
      </dgm:t>
    </dgm:pt>
    <dgm:pt modelId="{7E32A287-EAE9-4AEA-80CB-9A246ADE3D4E}" type="sibTrans" cxnId="{FC0B1DE6-856B-4B35-A647-3A066DEBC142}">
      <dgm:prSet/>
      <dgm:spPr/>
      <dgm:t>
        <a:bodyPr/>
        <a:lstStyle/>
        <a:p>
          <a:endParaRPr lang="es-PE"/>
        </a:p>
      </dgm:t>
    </dgm:pt>
    <dgm:pt modelId="{71BCA81A-5A0C-454D-9FD7-7942F8EF58B2}" type="pres">
      <dgm:prSet presAssocID="{49DE3DE5-39F1-4938-9CC2-5E4C682EB2EC}" presName="linearFlow" presStyleCnt="0">
        <dgm:presLayoutVars>
          <dgm:resizeHandles val="exact"/>
        </dgm:presLayoutVars>
      </dgm:prSet>
      <dgm:spPr/>
    </dgm:pt>
    <dgm:pt modelId="{5D1734C6-9CB7-45B2-AD7C-F7ECE468190B}" type="pres">
      <dgm:prSet presAssocID="{BFDBA517-BBF9-4BEF-9DEC-72FA955193CE}" presName="node" presStyleLbl="node1" presStyleIdx="0" presStyleCnt="2">
        <dgm:presLayoutVars>
          <dgm:bulletEnabled val="1"/>
        </dgm:presLayoutVars>
      </dgm:prSet>
      <dgm:spPr/>
      <dgm:t>
        <a:bodyPr/>
        <a:lstStyle/>
        <a:p>
          <a:endParaRPr lang="es-PE"/>
        </a:p>
      </dgm:t>
    </dgm:pt>
    <dgm:pt modelId="{9906117C-0731-461B-A9D1-BE7F949B6B85}" type="pres">
      <dgm:prSet presAssocID="{A8624403-2127-47B5-B4E5-D63EA7079D8A}" presName="sibTrans" presStyleLbl="sibTrans2D1" presStyleIdx="0" presStyleCnt="1" custFlipVert="1" custScaleY="97681"/>
      <dgm:spPr/>
      <dgm:t>
        <a:bodyPr/>
        <a:lstStyle/>
        <a:p>
          <a:endParaRPr lang="es-ES"/>
        </a:p>
      </dgm:t>
    </dgm:pt>
    <dgm:pt modelId="{02FF5DA1-E100-457C-8EB7-F8820FE09E57}" type="pres">
      <dgm:prSet presAssocID="{A8624403-2127-47B5-B4E5-D63EA7079D8A}" presName="connectorText" presStyleLbl="sibTrans2D1" presStyleIdx="0" presStyleCnt="1"/>
      <dgm:spPr/>
      <dgm:t>
        <a:bodyPr/>
        <a:lstStyle/>
        <a:p>
          <a:endParaRPr lang="es-ES"/>
        </a:p>
      </dgm:t>
    </dgm:pt>
    <dgm:pt modelId="{801A08DE-B275-471D-9156-477D3233D25E}" type="pres">
      <dgm:prSet presAssocID="{C3EA951B-0674-4364-AF7F-B46296512B4F}" presName="node" presStyleLbl="node1" presStyleIdx="1" presStyleCnt="2">
        <dgm:presLayoutVars>
          <dgm:bulletEnabled val="1"/>
        </dgm:presLayoutVars>
      </dgm:prSet>
      <dgm:spPr/>
      <dgm:t>
        <a:bodyPr/>
        <a:lstStyle/>
        <a:p>
          <a:endParaRPr lang="es-PE"/>
        </a:p>
      </dgm:t>
    </dgm:pt>
  </dgm:ptLst>
  <dgm:cxnLst>
    <dgm:cxn modelId="{75893990-4FDD-4BC8-B6E5-F59E75D420E3}" type="presOf" srcId="{BFDBA517-BBF9-4BEF-9DEC-72FA955193CE}" destId="{5D1734C6-9CB7-45B2-AD7C-F7ECE468190B}" srcOrd="0" destOrd="0" presId="urn:microsoft.com/office/officeart/2005/8/layout/process2"/>
    <dgm:cxn modelId="{40A13DCC-A96A-4875-97DD-707540525E06}" type="presOf" srcId="{A8624403-2127-47B5-B4E5-D63EA7079D8A}" destId="{02FF5DA1-E100-457C-8EB7-F8820FE09E57}" srcOrd="1" destOrd="0" presId="urn:microsoft.com/office/officeart/2005/8/layout/process2"/>
    <dgm:cxn modelId="{6F633132-B1E5-4CAC-AFA7-A007DA7600A4}" type="presOf" srcId="{49DE3DE5-39F1-4938-9CC2-5E4C682EB2EC}" destId="{71BCA81A-5A0C-454D-9FD7-7942F8EF58B2}" srcOrd="0" destOrd="0" presId="urn:microsoft.com/office/officeart/2005/8/layout/process2"/>
    <dgm:cxn modelId="{399FD2C3-5E4B-46BD-8301-F88EE57BED40}" type="presOf" srcId="{A8624403-2127-47B5-B4E5-D63EA7079D8A}" destId="{9906117C-0731-461B-A9D1-BE7F949B6B85}" srcOrd="0" destOrd="0" presId="urn:microsoft.com/office/officeart/2005/8/layout/process2"/>
    <dgm:cxn modelId="{44292E7C-AB4A-4A38-9CB7-24D39D0701F4}" srcId="{49DE3DE5-39F1-4938-9CC2-5E4C682EB2EC}" destId="{BFDBA517-BBF9-4BEF-9DEC-72FA955193CE}" srcOrd="0" destOrd="0" parTransId="{A527CC84-97EE-4B37-A782-1AE26603CB22}" sibTransId="{A8624403-2127-47B5-B4E5-D63EA7079D8A}"/>
    <dgm:cxn modelId="{D60CEEF9-B7ED-4BD3-AF87-79251E15D641}" type="presOf" srcId="{C3EA951B-0674-4364-AF7F-B46296512B4F}" destId="{801A08DE-B275-471D-9156-477D3233D25E}" srcOrd="0" destOrd="0" presId="urn:microsoft.com/office/officeart/2005/8/layout/process2"/>
    <dgm:cxn modelId="{FC0B1DE6-856B-4B35-A647-3A066DEBC142}" srcId="{49DE3DE5-39F1-4938-9CC2-5E4C682EB2EC}" destId="{C3EA951B-0674-4364-AF7F-B46296512B4F}" srcOrd="1" destOrd="0" parTransId="{DC16551C-945E-4EEF-95FB-7148C02317E9}" sibTransId="{7E32A287-EAE9-4AEA-80CB-9A246ADE3D4E}"/>
    <dgm:cxn modelId="{872B76DD-D915-4596-99EC-E48CEF974F68}" type="presParOf" srcId="{71BCA81A-5A0C-454D-9FD7-7942F8EF58B2}" destId="{5D1734C6-9CB7-45B2-AD7C-F7ECE468190B}" srcOrd="0" destOrd="0" presId="urn:microsoft.com/office/officeart/2005/8/layout/process2"/>
    <dgm:cxn modelId="{32CC4239-5969-4813-A915-73D5AE7A0FCE}" type="presParOf" srcId="{71BCA81A-5A0C-454D-9FD7-7942F8EF58B2}" destId="{9906117C-0731-461B-A9D1-BE7F949B6B85}" srcOrd="1" destOrd="0" presId="urn:microsoft.com/office/officeart/2005/8/layout/process2"/>
    <dgm:cxn modelId="{384467C1-A12F-4788-97E5-999598528489}" type="presParOf" srcId="{9906117C-0731-461B-A9D1-BE7F949B6B85}" destId="{02FF5DA1-E100-457C-8EB7-F8820FE09E57}" srcOrd="0" destOrd="0" presId="urn:microsoft.com/office/officeart/2005/8/layout/process2"/>
    <dgm:cxn modelId="{E297B423-D912-48CB-9590-AC96BE30DCED}" type="presParOf" srcId="{71BCA81A-5A0C-454D-9FD7-7942F8EF58B2}" destId="{801A08DE-B275-471D-9156-477D3233D25E}" srcOrd="2" destOrd="0" presId="urn:microsoft.com/office/officeart/2005/8/layout/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B13D540-83A1-4FE8-AA73-A11928ABCCC6}" type="doc">
      <dgm:prSet loTypeId="urn:microsoft.com/office/officeart/2005/8/layout/matrix2" loCatId="matrix" qsTypeId="urn:microsoft.com/office/officeart/2005/8/quickstyle/simple1" qsCatId="simple" csTypeId="urn:microsoft.com/office/officeart/2005/8/colors/colorful2" csCatId="colorful" phldr="1"/>
      <dgm:spPr/>
      <dgm:t>
        <a:bodyPr/>
        <a:lstStyle/>
        <a:p>
          <a:endParaRPr lang="es-PE"/>
        </a:p>
      </dgm:t>
    </dgm:pt>
    <dgm:pt modelId="{E7749C75-4A4B-4077-AE8C-FE41889F288B}">
      <dgm:prSet phldrT="[Texto]"/>
      <dgm:spPr/>
      <dgm:t>
        <a:bodyPr/>
        <a:lstStyle/>
        <a:p>
          <a:r>
            <a:rPr lang="es-PE" dirty="0" smtClean="0"/>
            <a:t>a) Con estudios pedagógicos concluidos</a:t>
          </a:r>
          <a:endParaRPr lang="es-PE" dirty="0"/>
        </a:p>
      </dgm:t>
    </dgm:pt>
    <dgm:pt modelId="{D83E5091-9181-4976-8D91-DADBAA5D754C}" type="parTrans" cxnId="{E28EFB50-F744-4DF8-9BB5-08D74276465B}">
      <dgm:prSet/>
      <dgm:spPr/>
      <dgm:t>
        <a:bodyPr/>
        <a:lstStyle/>
        <a:p>
          <a:endParaRPr lang="es-PE"/>
        </a:p>
      </dgm:t>
    </dgm:pt>
    <dgm:pt modelId="{114CEBF7-4E4D-4BA4-A426-85A26279ED20}" type="sibTrans" cxnId="{E28EFB50-F744-4DF8-9BB5-08D74276465B}">
      <dgm:prSet/>
      <dgm:spPr/>
      <dgm:t>
        <a:bodyPr/>
        <a:lstStyle/>
        <a:p>
          <a:endParaRPr lang="es-PE"/>
        </a:p>
      </dgm:t>
    </dgm:pt>
    <dgm:pt modelId="{492C982F-CC8F-4A4A-A501-DE7B7D50F507}">
      <dgm:prSet phldrT="[Texto]"/>
      <dgm:spPr/>
      <dgm:t>
        <a:bodyPr/>
        <a:lstStyle/>
        <a:p>
          <a:r>
            <a:rPr lang="es-PE" dirty="0" smtClean="0"/>
            <a:t>b) Con título profesional no pedagógico</a:t>
          </a:r>
          <a:endParaRPr lang="es-PE" dirty="0"/>
        </a:p>
      </dgm:t>
    </dgm:pt>
    <dgm:pt modelId="{812C6B2B-C54D-4F77-B5B5-8D205B420C28}" type="parTrans" cxnId="{2EA57BEC-A324-4A42-8F18-EFE05BD7CD21}">
      <dgm:prSet/>
      <dgm:spPr/>
      <dgm:t>
        <a:bodyPr/>
        <a:lstStyle/>
        <a:p>
          <a:endParaRPr lang="es-PE"/>
        </a:p>
      </dgm:t>
    </dgm:pt>
    <dgm:pt modelId="{BC71066B-FA33-4978-A6DA-D35CCC98D12E}" type="sibTrans" cxnId="{2EA57BEC-A324-4A42-8F18-EFE05BD7CD21}">
      <dgm:prSet/>
      <dgm:spPr/>
      <dgm:t>
        <a:bodyPr/>
        <a:lstStyle/>
        <a:p>
          <a:endParaRPr lang="es-PE"/>
        </a:p>
      </dgm:t>
    </dgm:pt>
    <dgm:pt modelId="{30B44F76-7F2D-4FA0-B05C-3364906ADFF2}">
      <dgm:prSet phldrT="[Texto]"/>
      <dgm:spPr/>
      <dgm:t>
        <a:bodyPr/>
        <a:lstStyle/>
        <a:p>
          <a:r>
            <a:rPr lang="es-PE" dirty="0" smtClean="0"/>
            <a:t>c) Con estudios pedagógicos no concluidos</a:t>
          </a:r>
          <a:endParaRPr lang="es-PE" dirty="0"/>
        </a:p>
      </dgm:t>
    </dgm:pt>
    <dgm:pt modelId="{E7CC26EF-99A1-4FB2-86B7-3D9D0E9081C2}" type="parTrans" cxnId="{14215E69-6A20-4D75-8554-89D0F637DE37}">
      <dgm:prSet/>
      <dgm:spPr/>
      <dgm:t>
        <a:bodyPr/>
        <a:lstStyle/>
        <a:p>
          <a:endParaRPr lang="es-PE"/>
        </a:p>
      </dgm:t>
    </dgm:pt>
    <dgm:pt modelId="{85703986-DAA0-4572-BE6B-8103762117FD}" type="sibTrans" cxnId="{14215E69-6A20-4D75-8554-89D0F637DE37}">
      <dgm:prSet/>
      <dgm:spPr/>
      <dgm:t>
        <a:bodyPr/>
        <a:lstStyle/>
        <a:p>
          <a:endParaRPr lang="es-PE"/>
        </a:p>
      </dgm:t>
    </dgm:pt>
    <dgm:pt modelId="{EC32246E-F2E5-475C-845C-340B13E4EA01}">
      <dgm:prSet phldrT="[Texto]"/>
      <dgm:spPr/>
      <dgm:t>
        <a:bodyPr/>
        <a:lstStyle/>
        <a:p>
          <a:r>
            <a:rPr lang="es-PE" dirty="0" smtClean="0"/>
            <a:t>d) Con estudios no pedagógicos del nivel superior educativo</a:t>
          </a:r>
          <a:endParaRPr lang="es-PE" dirty="0"/>
        </a:p>
      </dgm:t>
    </dgm:pt>
    <dgm:pt modelId="{09A7C729-722A-4D7E-8116-A1E142B5643D}" type="parTrans" cxnId="{35756592-3BDC-4066-853B-CE9414C0801D}">
      <dgm:prSet/>
      <dgm:spPr/>
      <dgm:t>
        <a:bodyPr/>
        <a:lstStyle/>
        <a:p>
          <a:endParaRPr lang="es-PE"/>
        </a:p>
      </dgm:t>
    </dgm:pt>
    <dgm:pt modelId="{AE027226-4E92-40A0-B55F-97F6A6906F83}" type="sibTrans" cxnId="{35756592-3BDC-4066-853B-CE9414C0801D}">
      <dgm:prSet/>
      <dgm:spPr/>
      <dgm:t>
        <a:bodyPr/>
        <a:lstStyle/>
        <a:p>
          <a:endParaRPr lang="es-PE"/>
        </a:p>
      </dgm:t>
    </dgm:pt>
    <dgm:pt modelId="{D7098859-5F97-4DB6-A8CA-CEA20383C248}" type="pres">
      <dgm:prSet presAssocID="{DB13D540-83A1-4FE8-AA73-A11928ABCCC6}" presName="matrix" presStyleCnt="0">
        <dgm:presLayoutVars>
          <dgm:chMax val="1"/>
          <dgm:dir/>
          <dgm:resizeHandles val="exact"/>
        </dgm:presLayoutVars>
      </dgm:prSet>
      <dgm:spPr/>
      <dgm:t>
        <a:bodyPr/>
        <a:lstStyle/>
        <a:p>
          <a:endParaRPr lang="es-ES"/>
        </a:p>
      </dgm:t>
    </dgm:pt>
    <dgm:pt modelId="{27DB91CD-8799-467D-8B64-E8F2D3106FDD}" type="pres">
      <dgm:prSet presAssocID="{DB13D540-83A1-4FE8-AA73-A11928ABCCC6}" presName="axisShape" presStyleLbl="bgShp" presStyleIdx="0" presStyleCnt="1"/>
      <dgm:spPr/>
    </dgm:pt>
    <dgm:pt modelId="{0388EFD6-9B77-41A4-BFB9-4A326F2C120E}" type="pres">
      <dgm:prSet presAssocID="{DB13D540-83A1-4FE8-AA73-A11928ABCCC6}" presName="rect1" presStyleLbl="node1" presStyleIdx="0" presStyleCnt="4">
        <dgm:presLayoutVars>
          <dgm:chMax val="0"/>
          <dgm:chPref val="0"/>
          <dgm:bulletEnabled val="1"/>
        </dgm:presLayoutVars>
      </dgm:prSet>
      <dgm:spPr/>
      <dgm:t>
        <a:bodyPr/>
        <a:lstStyle/>
        <a:p>
          <a:endParaRPr lang="es-ES"/>
        </a:p>
      </dgm:t>
    </dgm:pt>
    <dgm:pt modelId="{FAD18175-427B-4328-8EC4-DFDA3C3BEDEE}" type="pres">
      <dgm:prSet presAssocID="{DB13D540-83A1-4FE8-AA73-A11928ABCCC6}" presName="rect2" presStyleLbl="node1" presStyleIdx="1" presStyleCnt="4">
        <dgm:presLayoutVars>
          <dgm:chMax val="0"/>
          <dgm:chPref val="0"/>
          <dgm:bulletEnabled val="1"/>
        </dgm:presLayoutVars>
      </dgm:prSet>
      <dgm:spPr/>
      <dgm:t>
        <a:bodyPr/>
        <a:lstStyle/>
        <a:p>
          <a:endParaRPr lang="es-ES"/>
        </a:p>
      </dgm:t>
    </dgm:pt>
    <dgm:pt modelId="{0637970C-43EF-48B4-BB73-23D1C663A3B8}" type="pres">
      <dgm:prSet presAssocID="{DB13D540-83A1-4FE8-AA73-A11928ABCCC6}" presName="rect3" presStyleLbl="node1" presStyleIdx="2" presStyleCnt="4">
        <dgm:presLayoutVars>
          <dgm:chMax val="0"/>
          <dgm:chPref val="0"/>
          <dgm:bulletEnabled val="1"/>
        </dgm:presLayoutVars>
      </dgm:prSet>
      <dgm:spPr/>
      <dgm:t>
        <a:bodyPr/>
        <a:lstStyle/>
        <a:p>
          <a:endParaRPr lang="es-PE"/>
        </a:p>
      </dgm:t>
    </dgm:pt>
    <dgm:pt modelId="{2B103C2F-34F3-40F6-A983-3964B2E5EF06}" type="pres">
      <dgm:prSet presAssocID="{DB13D540-83A1-4FE8-AA73-A11928ABCCC6}" presName="rect4" presStyleLbl="node1" presStyleIdx="3" presStyleCnt="4">
        <dgm:presLayoutVars>
          <dgm:chMax val="0"/>
          <dgm:chPref val="0"/>
          <dgm:bulletEnabled val="1"/>
        </dgm:presLayoutVars>
      </dgm:prSet>
      <dgm:spPr/>
      <dgm:t>
        <a:bodyPr/>
        <a:lstStyle/>
        <a:p>
          <a:endParaRPr lang="es-PE"/>
        </a:p>
      </dgm:t>
    </dgm:pt>
  </dgm:ptLst>
  <dgm:cxnLst>
    <dgm:cxn modelId="{E28EFB50-F744-4DF8-9BB5-08D74276465B}" srcId="{DB13D540-83A1-4FE8-AA73-A11928ABCCC6}" destId="{E7749C75-4A4B-4077-AE8C-FE41889F288B}" srcOrd="0" destOrd="0" parTransId="{D83E5091-9181-4976-8D91-DADBAA5D754C}" sibTransId="{114CEBF7-4E4D-4BA4-A426-85A26279ED20}"/>
    <dgm:cxn modelId="{B7CD7FB8-E9AF-4D94-A945-E2B8A61E6948}" type="presOf" srcId="{DB13D540-83A1-4FE8-AA73-A11928ABCCC6}" destId="{D7098859-5F97-4DB6-A8CA-CEA20383C248}" srcOrd="0" destOrd="0" presId="urn:microsoft.com/office/officeart/2005/8/layout/matrix2"/>
    <dgm:cxn modelId="{14215E69-6A20-4D75-8554-89D0F637DE37}" srcId="{DB13D540-83A1-4FE8-AA73-A11928ABCCC6}" destId="{30B44F76-7F2D-4FA0-B05C-3364906ADFF2}" srcOrd="2" destOrd="0" parTransId="{E7CC26EF-99A1-4FB2-86B7-3D9D0E9081C2}" sibTransId="{85703986-DAA0-4572-BE6B-8103762117FD}"/>
    <dgm:cxn modelId="{925AD839-FA34-418B-A502-A8F89C4CC536}" type="presOf" srcId="{492C982F-CC8F-4A4A-A501-DE7B7D50F507}" destId="{FAD18175-427B-4328-8EC4-DFDA3C3BEDEE}" srcOrd="0" destOrd="0" presId="urn:microsoft.com/office/officeart/2005/8/layout/matrix2"/>
    <dgm:cxn modelId="{2EA57BEC-A324-4A42-8F18-EFE05BD7CD21}" srcId="{DB13D540-83A1-4FE8-AA73-A11928ABCCC6}" destId="{492C982F-CC8F-4A4A-A501-DE7B7D50F507}" srcOrd="1" destOrd="0" parTransId="{812C6B2B-C54D-4F77-B5B5-8D205B420C28}" sibTransId="{BC71066B-FA33-4978-A6DA-D35CCC98D12E}"/>
    <dgm:cxn modelId="{96E0CBB0-8CC3-4870-9E5D-53BB1668AB35}" type="presOf" srcId="{E7749C75-4A4B-4077-AE8C-FE41889F288B}" destId="{0388EFD6-9B77-41A4-BFB9-4A326F2C120E}" srcOrd="0" destOrd="0" presId="urn:microsoft.com/office/officeart/2005/8/layout/matrix2"/>
    <dgm:cxn modelId="{35756592-3BDC-4066-853B-CE9414C0801D}" srcId="{DB13D540-83A1-4FE8-AA73-A11928ABCCC6}" destId="{EC32246E-F2E5-475C-845C-340B13E4EA01}" srcOrd="3" destOrd="0" parTransId="{09A7C729-722A-4D7E-8116-A1E142B5643D}" sibTransId="{AE027226-4E92-40A0-B55F-97F6A6906F83}"/>
    <dgm:cxn modelId="{F0907498-BBF2-4930-9781-820E487E04B3}" type="presOf" srcId="{EC32246E-F2E5-475C-845C-340B13E4EA01}" destId="{2B103C2F-34F3-40F6-A983-3964B2E5EF06}" srcOrd="0" destOrd="0" presId="urn:microsoft.com/office/officeart/2005/8/layout/matrix2"/>
    <dgm:cxn modelId="{46E17C24-B0AB-4686-8D0D-00F1DA10D0B6}" type="presOf" srcId="{30B44F76-7F2D-4FA0-B05C-3364906ADFF2}" destId="{0637970C-43EF-48B4-BB73-23D1C663A3B8}" srcOrd="0" destOrd="0" presId="urn:microsoft.com/office/officeart/2005/8/layout/matrix2"/>
    <dgm:cxn modelId="{DA974C75-13A1-4924-A7BA-DCA16809CF1A}" type="presParOf" srcId="{D7098859-5F97-4DB6-A8CA-CEA20383C248}" destId="{27DB91CD-8799-467D-8B64-E8F2D3106FDD}" srcOrd="0" destOrd="0" presId="urn:microsoft.com/office/officeart/2005/8/layout/matrix2"/>
    <dgm:cxn modelId="{011AB26C-5FDF-493C-9024-7A25A4EA9AC4}" type="presParOf" srcId="{D7098859-5F97-4DB6-A8CA-CEA20383C248}" destId="{0388EFD6-9B77-41A4-BFB9-4A326F2C120E}" srcOrd="1" destOrd="0" presId="urn:microsoft.com/office/officeart/2005/8/layout/matrix2"/>
    <dgm:cxn modelId="{A07F3116-ED84-4372-B952-E014E3014CBE}" type="presParOf" srcId="{D7098859-5F97-4DB6-A8CA-CEA20383C248}" destId="{FAD18175-427B-4328-8EC4-DFDA3C3BEDEE}" srcOrd="2" destOrd="0" presId="urn:microsoft.com/office/officeart/2005/8/layout/matrix2"/>
    <dgm:cxn modelId="{48453C11-E8DC-43C5-9483-62D374F92A5F}" type="presParOf" srcId="{D7098859-5F97-4DB6-A8CA-CEA20383C248}" destId="{0637970C-43EF-48B4-BB73-23D1C663A3B8}" srcOrd="3" destOrd="0" presId="urn:microsoft.com/office/officeart/2005/8/layout/matrix2"/>
    <dgm:cxn modelId="{AAA73ED9-27E4-43E5-A180-2C3ABE6DBE34}" type="presParOf" srcId="{D7098859-5F97-4DB6-A8CA-CEA20383C248}" destId="{2B103C2F-34F3-40F6-A983-3964B2E5EF06}"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487FE-50C5-43B7-94BA-DFDEA9886270}">
      <dsp:nvSpPr>
        <dsp:cNvPr id="0" name=""/>
        <dsp:cNvSpPr/>
      </dsp:nvSpPr>
      <dsp:spPr>
        <a:xfrm>
          <a:off x="1016000" y="0"/>
          <a:ext cx="4064000" cy="4064000"/>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E09F0A-0E47-4DF2-95F0-FAE68BF3213C}">
      <dsp:nvSpPr>
        <dsp:cNvPr id="0" name=""/>
        <dsp:cNvSpPr/>
      </dsp:nvSpPr>
      <dsp:spPr>
        <a:xfrm>
          <a:off x="1402080" y="386080"/>
          <a:ext cx="1584960" cy="158496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PE" sz="1600" kern="1200" dirty="0" smtClean="0"/>
            <a:t>Desempeñar su función educativa</a:t>
          </a:r>
          <a:endParaRPr lang="es-PE" sz="1600" kern="1200" dirty="0"/>
        </a:p>
      </dsp:txBody>
      <dsp:txXfrm>
        <a:off x="1479451" y="463451"/>
        <a:ext cx="1430218" cy="1430218"/>
      </dsp:txXfrm>
    </dsp:sp>
    <dsp:sp modelId="{2B2FFF38-2A69-400E-82EA-8788E148C589}">
      <dsp:nvSpPr>
        <dsp:cNvPr id="0" name=""/>
        <dsp:cNvSpPr/>
      </dsp:nvSpPr>
      <dsp:spPr>
        <a:xfrm>
          <a:off x="3108960" y="386080"/>
          <a:ext cx="1584960" cy="158496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PE" sz="1600" kern="1200" dirty="0" smtClean="0"/>
            <a:t>Orientar al educando</a:t>
          </a:r>
          <a:endParaRPr lang="es-PE" sz="1600" kern="1200" dirty="0"/>
        </a:p>
      </dsp:txBody>
      <dsp:txXfrm>
        <a:off x="3186331" y="463451"/>
        <a:ext cx="1430218" cy="1430218"/>
      </dsp:txXfrm>
    </dsp:sp>
    <dsp:sp modelId="{AECA22DB-ED18-4405-BEFD-25CA6B449B63}">
      <dsp:nvSpPr>
        <dsp:cNvPr id="0" name=""/>
        <dsp:cNvSpPr/>
      </dsp:nvSpPr>
      <dsp:spPr>
        <a:xfrm>
          <a:off x="1402080" y="2092960"/>
          <a:ext cx="1584960" cy="158496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PE" sz="1600" kern="1200" dirty="0" smtClean="0"/>
            <a:t>Respetar los valores éticos y sociales</a:t>
          </a:r>
          <a:endParaRPr lang="es-PE" sz="1600" kern="1200" dirty="0"/>
        </a:p>
      </dsp:txBody>
      <dsp:txXfrm>
        <a:off x="1479451" y="2170331"/>
        <a:ext cx="1430218" cy="1430218"/>
      </dsp:txXfrm>
    </dsp:sp>
    <dsp:sp modelId="{F12D79F1-49ED-4894-A965-F761779BFB80}">
      <dsp:nvSpPr>
        <dsp:cNvPr id="0" name=""/>
        <dsp:cNvSpPr/>
      </dsp:nvSpPr>
      <dsp:spPr>
        <a:xfrm>
          <a:off x="3108960" y="2092960"/>
          <a:ext cx="1584960" cy="158496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PE" sz="1600" kern="1200" dirty="0" smtClean="0"/>
            <a:t>Velar por el mantenimiento del local</a:t>
          </a:r>
          <a:endParaRPr lang="es-PE" sz="1600" kern="1200" dirty="0"/>
        </a:p>
      </dsp:txBody>
      <dsp:txXfrm>
        <a:off x="3186331" y="2170331"/>
        <a:ext cx="1430218" cy="14302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8711C4-24BF-410C-8995-836E80CEBCB5}">
      <dsp:nvSpPr>
        <dsp:cNvPr id="0" name=""/>
        <dsp:cNvSpPr/>
      </dsp:nvSpPr>
      <dsp:spPr>
        <a:xfrm rot="5400000">
          <a:off x="-136177" y="137878"/>
          <a:ext cx="907851" cy="635496"/>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s-PE" sz="1900" kern="1200" dirty="0" smtClean="0">
              <a:latin typeface="Berlin Sans FB" pitchFamily="34" charset="0"/>
            </a:rPr>
            <a:t>I</a:t>
          </a:r>
          <a:endParaRPr lang="es-PE" sz="1900" kern="1200" dirty="0">
            <a:latin typeface="Berlin Sans FB" pitchFamily="34" charset="0"/>
          </a:endParaRPr>
        </a:p>
      </dsp:txBody>
      <dsp:txXfrm rot="-5400000">
        <a:off x="1" y="319448"/>
        <a:ext cx="635496" cy="272355"/>
      </dsp:txXfrm>
    </dsp:sp>
    <dsp:sp modelId="{3B38FF65-CAC9-444C-8D94-896B1D8CD08F}">
      <dsp:nvSpPr>
        <dsp:cNvPr id="0" name=""/>
        <dsp:cNvSpPr/>
      </dsp:nvSpPr>
      <dsp:spPr>
        <a:xfrm rot="5400000">
          <a:off x="3070696" y="-2433499"/>
          <a:ext cx="590103" cy="5460503"/>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0256" tIns="24130" rIns="24130" bIns="24130" numCol="1" spcCol="1270" anchor="ctr" anchorCtr="0">
          <a:noAutofit/>
        </a:bodyPr>
        <a:lstStyle/>
        <a:p>
          <a:pPr marL="285750" lvl="1" indent="-285750" algn="l" defTabSz="1689100">
            <a:lnSpc>
              <a:spcPct val="90000"/>
            </a:lnSpc>
            <a:spcBef>
              <a:spcPct val="0"/>
            </a:spcBef>
            <a:spcAft>
              <a:spcPct val="15000"/>
            </a:spcAft>
            <a:buChar char="••"/>
          </a:pPr>
          <a:r>
            <a:rPr lang="es-PE" sz="3800" kern="1200" dirty="0" smtClean="0">
              <a:latin typeface="Berlin Sans FB" pitchFamily="34" charset="0"/>
            </a:rPr>
            <a:t>Cinco Años</a:t>
          </a:r>
          <a:endParaRPr lang="es-PE" sz="3800" kern="1200" dirty="0">
            <a:latin typeface="Berlin Sans FB" pitchFamily="34" charset="0"/>
          </a:endParaRPr>
        </a:p>
      </dsp:txBody>
      <dsp:txXfrm rot="-5400000">
        <a:off x="635496" y="30507"/>
        <a:ext cx="5431697" cy="532491"/>
      </dsp:txXfrm>
    </dsp:sp>
    <dsp:sp modelId="{5739D295-4B37-4F92-9DCC-ED6725E1161C}">
      <dsp:nvSpPr>
        <dsp:cNvPr id="0" name=""/>
        <dsp:cNvSpPr/>
      </dsp:nvSpPr>
      <dsp:spPr>
        <a:xfrm rot="5400000">
          <a:off x="-136177" y="926065"/>
          <a:ext cx="907851" cy="635496"/>
        </a:xfrm>
        <a:prstGeom prst="chevron">
          <a:avLst/>
        </a:prstGeom>
        <a:solidFill>
          <a:schemeClr val="accent5">
            <a:hueOff val="-2483469"/>
            <a:satOff val="9953"/>
            <a:lumOff val="2157"/>
            <a:alphaOff val="0"/>
          </a:schemeClr>
        </a:solidFill>
        <a:ln w="25400" cap="flat" cmpd="sng" algn="ctr">
          <a:solidFill>
            <a:schemeClr val="accent5">
              <a:hueOff val="-2483469"/>
              <a:satOff val="9953"/>
              <a:lumOff val="215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s-PE" sz="1900" kern="1200" dirty="0" smtClean="0">
              <a:latin typeface="Berlin Sans FB" pitchFamily="34" charset="0"/>
            </a:rPr>
            <a:t>II</a:t>
          </a:r>
          <a:endParaRPr lang="es-PE" sz="1900" kern="1200" dirty="0">
            <a:latin typeface="Berlin Sans FB" pitchFamily="34" charset="0"/>
          </a:endParaRPr>
        </a:p>
      </dsp:txBody>
      <dsp:txXfrm rot="-5400000">
        <a:off x="1" y="1107635"/>
        <a:ext cx="635496" cy="272355"/>
      </dsp:txXfrm>
    </dsp:sp>
    <dsp:sp modelId="{24EC6EA2-9928-4FF0-BDE1-7404D4A3DD57}">
      <dsp:nvSpPr>
        <dsp:cNvPr id="0" name=""/>
        <dsp:cNvSpPr/>
      </dsp:nvSpPr>
      <dsp:spPr>
        <a:xfrm rot="5400000">
          <a:off x="3070696" y="-1645312"/>
          <a:ext cx="590103" cy="5460503"/>
        </a:xfrm>
        <a:prstGeom prst="round2SameRect">
          <a:avLst/>
        </a:prstGeom>
        <a:solidFill>
          <a:schemeClr val="lt1">
            <a:alpha val="90000"/>
            <a:hueOff val="0"/>
            <a:satOff val="0"/>
            <a:lumOff val="0"/>
            <a:alphaOff val="0"/>
          </a:schemeClr>
        </a:solidFill>
        <a:ln w="25400" cap="flat" cmpd="sng" algn="ctr">
          <a:solidFill>
            <a:schemeClr val="accent5">
              <a:hueOff val="-2483469"/>
              <a:satOff val="9953"/>
              <a:lumOff val="215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0256" tIns="24130" rIns="24130" bIns="24130" numCol="1" spcCol="1270" anchor="ctr" anchorCtr="0">
          <a:noAutofit/>
        </a:bodyPr>
        <a:lstStyle/>
        <a:p>
          <a:pPr marL="285750" lvl="1" indent="-285750" algn="l" defTabSz="1689100">
            <a:lnSpc>
              <a:spcPct val="90000"/>
            </a:lnSpc>
            <a:spcBef>
              <a:spcPct val="0"/>
            </a:spcBef>
            <a:spcAft>
              <a:spcPct val="15000"/>
            </a:spcAft>
            <a:buChar char="••"/>
          </a:pPr>
          <a:r>
            <a:rPr lang="es-PE" sz="3800" kern="1200" dirty="0" smtClean="0">
              <a:latin typeface="Berlin Sans FB" pitchFamily="34" charset="0"/>
            </a:rPr>
            <a:t>Cinco Años</a:t>
          </a:r>
          <a:endParaRPr lang="es-PE" sz="3800" kern="1200" dirty="0">
            <a:latin typeface="Berlin Sans FB" pitchFamily="34" charset="0"/>
          </a:endParaRPr>
        </a:p>
      </dsp:txBody>
      <dsp:txXfrm rot="-5400000">
        <a:off x="635496" y="818694"/>
        <a:ext cx="5431697" cy="532491"/>
      </dsp:txXfrm>
    </dsp:sp>
    <dsp:sp modelId="{59067217-ABF8-4DDF-AA72-D0D3B42F87ED}">
      <dsp:nvSpPr>
        <dsp:cNvPr id="0" name=""/>
        <dsp:cNvSpPr/>
      </dsp:nvSpPr>
      <dsp:spPr>
        <a:xfrm rot="5400000">
          <a:off x="-136177" y="1714251"/>
          <a:ext cx="907851" cy="635496"/>
        </a:xfrm>
        <a:prstGeom prst="chevron">
          <a:avLst/>
        </a:prstGeom>
        <a:solidFill>
          <a:schemeClr val="accent5">
            <a:hueOff val="-4966938"/>
            <a:satOff val="19906"/>
            <a:lumOff val="4314"/>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s-PE" sz="1900" kern="1200" dirty="0" smtClean="0">
              <a:latin typeface="Berlin Sans FB" pitchFamily="34" charset="0"/>
            </a:rPr>
            <a:t>III</a:t>
          </a:r>
          <a:endParaRPr lang="es-PE" sz="1900" kern="1200" dirty="0">
            <a:latin typeface="Berlin Sans FB" pitchFamily="34" charset="0"/>
          </a:endParaRPr>
        </a:p>
      </dsp:txBody>
      <dsp:txXfrm rot="-5400000">
        <a:off x="1" y="1895821"/>
        <a:ext cx="635496" cy="272355"/>
      </dsp:txXfrm>
    </dsp:sp>
    <dsp:sp modelId="{EB95BFFE-D874-455E-B405-BF1203A1BFA6}">
      <dsp:nvSpPr>
        <dsp:cNvPr id="0" name=""/>
        <dsp:cNvSpPr/>
      </dsp:nvSpPr>
      <dsp:spPr>
        <a:xfrm rot="5400000">
          <a:off x="3070696" y="-857125"/>
          <a:ext cx="590103" cy="5460503"/>
        </a:xfrm>
        <a:prstGeom prst="round2SameRect">
          <a:avLst/>
        </a:prstGeom>
        <a:solidFill>
          <a:schemeClr val="lt1">
            <a:alpha val="90000"/>
            <a:hueOff val="0"/>
            <a:satOff val="0"/>
            <a:lumOff val="0"/>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0256" tIns="24130" rIns="24130" bIns="24130" numCol="1" spcCol="1270" anchor="ctr" anchorCtr="0">
          <a:noAutofit/>
        </a:bodyPr>
        <a:lstStyle/>
        <a:p>
          <a:pPr marL="285750" lvl="1" indent="-285750" algn="l" defTabSz="1689100">
            <a:lnSpc>
              <a:spcPct val="90000"/>
            </a:lnSpc>
            <a:spcBef>
              <a:spcPct val="0"/>
            </a:spcBef>
            <a:spcAft>
              <a:spcPct val="15000"/>
            </a:spcAft>
            <a:buChar char="••"/>
          </a:pPr>
          <a:r>
            <a:rPr lang="es-PE" sz="3800" kern="1200" dirty="0" smtClean="0">
              <a:latin typeface="Berlin Sans FB" pitchFamily="34" charset="0"/>
            </a:rPr>
            <a:t>Cinco Años</a:t>
          </a:r>
          <a:endParaRPr lang="es-PE" sz="3800" kern="1200" dirty="0">
            <a:latin typeface="Berlin Sans FB" pitchFamily="34" charset="0"/>
          </a:endParaRPr>
        </a:p>
      </dsp:txBody>
      <dsp:txXfrm rot="-5400000">
        <a:off x="635496" y="1606881"/>
        <a:ext cx="5431697" cy="532491"/>
      </dsp:txXfrm>
    </dsp:sp>
    <dsp:sp modelId="{A3389892-8110-4F44-AE6B-F5E602454911}">
      <dsp:nvSpPr>
        <dsp:cNvPr id="0" name=""/>
        <dsp:cNvSpPr/>
      </dsp:nvSpPr>
      <dsp:spPr>
        <a:xfrm rot="5400000">
          <a:off x="-136177" y="2502438"/>
          <a:ext cx="907851" cy="635496"/>
        </a:xfrm>
        <a:prstGeom prst="chevron">
          <a:avLst/>
        </a:prstGeom>
        <a:solidFill>
          <a:schemeClr val="accent5">
            <a:hueOff val="-7450407"/>
            <a:satOff val="29858"/>
            <a:lumOff val="6471"/>
            <a:alphaOff val="0"/>
          </a:schemeClr>
        </a:solidFill>
        <a:ln w="25400" cap="flat" cmpd="sng" algn="ctr">
          <a:solidFill>
            <a:schemeClr val="accent5">
              <a:hueOff val="-7450407"/>
              <a:satOff val="29858"/>
              <a:lumOff val="647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s-PE" sz="1900" kern="1200" dirty="0" smtClean="0">
              <a:latin typeface="Berlin Sans FB" pitchFamily="34" charset="0"/>
            </a:rPr>
            <a:t>IV</a:t>
          </a:r>
          <a:endParaRPr lang="es-PE" sz="1900" kern="1200" dirty="0">
            <a:latin typeface="Berlin Sans FB" pitchFamily="34" charset="0"/>
          </a:endParaRPr>
        </a:p>
      </dsp:txBody>
      <dsp:txXfrm rot="-5400000">
        <a:off x="1" y="2684008"/>
        <a:ext cx="635496" cy="272355"/>
      </dsp:txXfrm>
    </dsp:sp>
    <dsp:sp modelId="{7DB01886-3DCC-4516-826A-D96E70A8BF38}">
      <dsp:nvSpPr>
        <dsp:cNvPr id="0" name=""/>
        <dsp:cNvSpPr/>
      </dsp:nvSpPr>
      <dsp:spPr>
        <a:xfrm rot="5400000">
          <a:off x="3070696" y="-68939"/>
          <a:ext cx="590103" cy="5460503"/>
        </a:xfrm>
        <a:prstGeom prst="round2SameRect">
          <a:avLst/>
        </a:prstGeom>
        <a:solidFill>
          <a:schemeClr val="lt1">
            <a:alpha val="90000"/>
            <a:hueOff val="0"/>
            <a:satOff val="0"/>
            <a:lumOff val="0"/>
            <a:alphaOff val="0"/>
          </a:schemeClr>
        </a:solidFill>
        <a:ln w="25400" cap="flat" cmpd="sng" algn="ctr">
          <a:solidFill>
            <a:schemeClr val="accent5">
              <a:hueOff val="-7450407"/>
              <a:satOff val="29858"/>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0256" tIns="24130" rIns="24130" bIns="24130" numCol="1" spcCol="1270" anchor="ctr" anchorCtr="0">
          <a:noAutofit/>
        </a:bodyPr>
        <a:lstStyle/>
        <a:p>
          <a:pPr marL="285750" lvl="1" indent="-285750" algn="l" defTabSz="1689100">
            <a:lnSpc>
              <a:spcPct val="90000"/>
            </a:lnSpc>
            <a:spcBef>
              <a:spcPct val="0"/>
            </a:spcBef>
            <a:spcAft>
              <a:spcPct val="15000"/>
            </a:spcAft>
            <a:buChar char="••"/>
          </a:pPr>
          <a:r>
            <a:rPr lang="es-PE" sz="3800" kern="1200" dirty="0" smtClean="0">
              <a:latin typeface="Berlin Sans FB" pitchFamily="34" charset="0"/>
            </a:rPr>
            <a:t>Cinco Años</a:t>
          </a:r>
          <a:endParaRPr lang="es-PE" sz="3800" kern="1200" dirty="0">
            <a:latin typeface="Berlin Sans FB" pitchFamily="34" charset="0"/>
          </a:endParaRPr>
        </a:p>
      </dsp:txBody>
      <dsp:txXfrm rot="-5400000">
        <a:off x="635496" y="2395067"/>
        <a:ext cx="5431697" cy="532491"/>
      </dsp:txXfrm>
    </dsp:sp>
    <dsp:sp modelId="{9FDF8FC4-B51D-4231-8019-0CC7268F4F31}">
      <dsp:nvSpPr>
        <dsp:cNvPr id="0" name=""/>
        <dsp:cNvSpPr/>
      </dsp:nvSpPr>
      <dsp:spPr>
        <a:xfrm rot="5400000">
          <a:off x="-136177" y="3290625"/>
          <a:ext cx="907851" cy="635496"/>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s-PE" sz="1900" kern="1200" dirty="0" smtClean="0">
              <a:latin typeface="Berlin Sans FB" pitchFamily="34" charset="0"/>
            </a:rPr>
            <a:t>V</a:t>
          </a:r>
          <a:endParaRPr lang="es-PE" sz="1900" kern="1200" dirty="0">
            <a:latin typeface="Berlin Sans FB" pitchFamily="34" charset="0"/>
          </a:endParaRPr>
        </a:p>
      </dsp:txBody>
      <dsp:txXfrm rot="-5400000">
        <a:off x="1" y="3472195"/>
        <a:ext cx="635496" cy="272355"/>
      </dsp:txXfrm>
    </dsp:sp>
    <dsp:sp modelId="{250639C2-E6D4-4EFB-8EBC-425A62A2CC5C}">
      <dsp:nvSpPr>
        <dsp:cNvPr id="0" name=""/>
        <dsp:cNvSpPr/>
      </dsp:nvSpPr>
      <dsp:spPr>
        <a:xfrm rot="5400000">
          <a:off x="3070696" y="719247"/>
          <a:ext cx="590103" cy="5460503"/>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0256" tIns="24130" rIns="24130" bIns="24130" numCol="1" spcCol="1270" anchor="ctr" anchorCtr="0">
          <a:noAutofit/>
        </a:bodyPr>
        <a:lstStyle/>
        <a:p>
          <a:pPr marL="285750" lvl="1" indent="-285750" algn="l" defTabSz="1689100">
            <a:lnSpc>
              <a:spcPct val="90000"/>
            </a:lnSpc>
            <a:spcBef>
              <a:spcPct val="0"/>
            </a:spcBef>
            <a:spcAft>
              <a:spcPct val="15000"/>
            </a:spcAft>
            <a:buChar char="••"/>
          </a:pPr>
          <a:r>
            <a:rPr lang="es-PE" sz="3800" kern="1200" dirty="0" smtClean="0">
              <a:latin typeface="Berlin Sans FB" pitchFamily="34" charset="0"/>
            </a:rPr>
            <a:t>Indefinido</a:t>
          </a:r>
          <a:endParaRPr lang="es-PE" sz="3800" kern="1200" dirty="0">
            <a:latin typeface="Berlin Sans FB" pitchFamily="34" charset="0"/>
          </a:endParaRPr>
        </a:p>
      </dsp:txBody>
      <dsp:txXfrm rot="-5400000">
        <a:off x="635496" y="3183253"/>
        <a:ext cx="5431697" cy="5324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B7154D-B9B9-425F-9087-11119F3ED29C}">
      <dsp:nvSpPr>
        <dsp:cNvPr id="0" name=""/>
        <dsp:cNvSpPr/>
      </dsp:nvSpPr>
      <dsp:spPr>
        <a:xfrm>
          <a:off x="-57143" y="126999"/>
          <a:ext cx="6096000" cy="3810000"/>
        </a:xfrm>
        <a:prstGeom prst="swooshArrow">
          <a:avLst>
            <a:gd name="adj1" fmla="val 25000"/>
            <a:gd name="adj2" fmla="val 2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B96A38-F374-4EB0-8AC2-2FC9F5CDEADB}">
      <dsp:nvSpPr>
        <dsp:cNvPr id="0" name=""/>
        <dsp:cNvSpPr/>
      </dsp:nvSpPr>
      <dsp:spPr>
        <a:xfrm>
          <a:off x="543312" y="2960116"/>
          <a:ext cx="140208" cy="140208"/>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248706-5112-41B0-B1CD-8C0AD1F63E06}">
      <dsp:nvSpPr>
        <dsp:cNvPr id="0" name=""/>
        <dsp:cNvSpPr/>
      </dsp:nvSpPr>
      <dsp:spPr>
        <a:xfrm>
          <a:off x="463311" y="3030220"/>
          <a:ext cx="1098784" cy="906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93" tIns="0" rIns="0" bIns="0" numCol="1" spcCol="1270" anchor="t" anchorCtr="0">
          <a:noAutofit/>
        </a:bodyPr>
        <a:lstStyle/>
        <a:p>
          <a:pPr lvl="0" algn="l" defTabSz="1066800">
            <a:lnSpc>
              <a:spcPct val="90000"/>
            </a:lnSpc>
            <a:spcBef>
              <a:spcPct val="0"/>
            </a:spcBef>
            <a:spcAft>
              <a:spcPct val="35000"/>
            </a:spcAft>
          </a:pPr>
          <a:r>
            <a:rPr lang="es-PE" sz="2400" kern="1200" dirty="0" smtClean="0">
              <a:latin typeface="Berlin Sans FB" pitchFamily="34" charset="0"/>
            </a:rPr>
            <a:t>I nivel</a:t>
          </a:r>
          <a:endParaRPr lang="es-PE" sz="2400" kern="1200" dirty="0">
            <a:latin typeface="Berlin Sans FB" pitchFamily="34" charset="0"/>
          </a:endParaRPr>
        </a:p>
      </dsp:txBody>
      <dsp:txXfrm>
        <a:off x="463311" y="3030220"/>
        <a:ext cx="1098784" cy="906780"/>
      </dsp:txXfrm>
    </dsp:sp>
    <dsp:sp modelId="{AC655D9E-E10A-4FBA-9E94-B7D6E7E36C33}">
      <dsp:nvSpPr>
        <dsp:cNvPr id="0" name=""/>
        <dsp:cNvSpPr/>
      </dsp:nvSpPr>
      <dsp:spPr>
        <a:xfrm>
          <a:off x="1302264" y="2230881"/>
          <a:ext cx="219456" cy="219456"/>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4F65B6-484B-4651-95A6-CE4A242908C5}">
      <dsp:nvSpPr>
        <dsp:cNvPr id="0" name=""/>
        <dsp:cNvSpPr/>
      </dsp:nvSpPr>
      <dsp:spPr>
        <a:xfrm>
          <a:off x="1273690" y="2340610"/>
          <a:ext cx="1288538" cy="1596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285" tIns="0" rIns="0" bIns="0" numCol="1" spcCol="1270" anchor="t" anchorCtr="0">
          <a:noAutofit/>
        </a:bodyPr>
        <a:lstStyle/>
        <a:p>
          <a:pPr lvl="0" algn="l" defTabSz="1066800">
            <a:lnSpc>
              <a:spcPct val="90000"/>
            </a:lnSpc>
            <a:spcBef>
              <a:spcPct val="0"/>
            </a:spcBef>
            <a:spcAft>
              <a:spcPct val="35000"/>
            </a:spcAft>
          </a:pPr>
          <a:r>
            <a:rPr lang="es-PE" sz="2400" kern="1200" dirty="0" smtClean="0">
              <a:latin typeface="Berlin Sans FB" pitchFamily="34" charset="0"/>
            </a:rPr>
            <a:t>II nivel</a:t>
          </a:r>
          <a:endParaRPr lang="es-PE" sz="2400" kern="1200" dirty="0">
            <a:latin typeface="Berlin Sans FB" pitchFamily="34" charset="0"/>
          </a:endParaRPr>
        </a:p>
      </dsp:txBody>
      <dsp:txXfrm>
        <a:off x="1273690" y="2340610"/>
        <a:ext cx="1288538" cy="1596390"/>
      </dsp:txXfrm>
    </dsp:sp>
    <dsp:sp modelId="{C8343E40-36B7-43D3-B6AB-F86C2159407F}">
      <dsp:nvSpPr>
        <dsp:cNvPr id="0" name=""/>
        <dsp:cNvSpPr/>
      </dsp:nvSpPr>
      <dsp:spPr>
        <a:xfrm>
          <a:off x="2277624" y="1649476"/>
          <a:ext cx="292608" cy="292608"/>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0DE78D-DB13-408F-90A8-BD6C2E071B05}">
      <dsp:nvSpPr>
        <dsp:cNvPr id="0" name=""/>
        <dsp:cNvSpPr/>
      </dsp:nvSpPr>
      <dsp:spPr>
        <a:xfrm>
          <a:off x="2319146" y="1795780"/>
          <a:ext cx="1386091" cy="2141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047" tIns="0" rIns="0" bIns="0" numCol="1" spcCol="1270" anchor="t" anchorCtr="0">
          <a:noAutofit/>
        </a:bodyPr>
        <a:lstStyle/>
        <a:p>
          <a:pPr lvl="0" algn="l" defTabSz="1066800">
            <a:lnSpc>
              <a:spcPct val="90000"/>
            </a:lnSpc>
            <a:spcBef>
              <a:spcPct val="0"/>
            </a:spcBef>
            <a:spcAft>
              <a:spcPct val="35000"/>
            </a:spcAft>
          </a:pPr>
          <a:r>
            <a:rPr lang="es-PE" sz="2400" kern="1200" dirty="0" smtClean="0">
              <a:latin typeface="Berlin Sans FB" pitchFamily="34" charset="0"/>
            </a:rPr>
            <a:t>III nivel</a:t>
          </a:r>
          <a:endParaRPr lang="es-PE" sz="2400" kern="1200" dirty="0">
            <a:latin typeface="Berlin Sans FB" pitchFamily="34" charset="0"/>
          </a:endParaRPr>
        </a:p>
      </dsp:txBody>
      <dsp:txXfrm>
        <a:off x="2319146" y="1795780"/>
        <a:ext cx="1386091" cy="2141220"/>
      </dsp:txXfrm>
    </dsp:sp>
    <dsp:sp modelId="{2FC5D844-9705-4A5F-BDF5-4BA52E678EF0}">
      <dsp:nvSpPr>
        <dsp:cNvPr id="0" name=""/>
        <dsp:cNvSpPr/>
      </dsp:nvSpPr>
      <dsp:spPr>
        <a:xfrm>
          <a:off x="3411480" y="1195324"/>
          <a:ext cx="377952" cy="377952"/>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47CF8E-1A53-4647-A166-802D022B9806}">
      <dsp:nvSpPr>
        <dsp:cNvPr id="0" name=""/>
        <dsp:cNvSpPr/>
      </dsp:nvSpPr>
      <dsp:spPr>
        <a:xfrm>
          <a:off x="3357554" y="1384300"/>
          <a:ext cx="1705002" cy="2552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0269" tIns="0" rIns="0" bIns="0" numCol="1" spcCol="1270" anchor="t" anchorCtr="0">
          <a:noAutofit/>
        </a:bodyPr>
        <a:lstStyle/>
        <a:p>
          <a:pPr lvl="0" algn="l" defTabSz="1066800">
            <a:lnSpc>
              <a:spcPct val="90000"/>
            </a:lnSpc>
            <a:spcBef>
              <a:spcPct val="0"/>
            </a:spcBef>
            <a:spcAft>
              <a:spcPct val="35000"/>
            </a:spcAft>
          </a:pPr>
          <a:r>
            <a:rPr lang="es-PE" sz="2400" kern="1200" dirty="0" smtClean="0">
              <a:latin typeface="Berlin Sans FB" pitchFamily="34" charset="0"/>
            </a:rPr>
            <a:t>IV nivel</a:t>
          </a:r>
          <a:endParaRPr lang="es-PE" sz="2400" kern="1200" dirty="0">
            <a:latin typeface="Berlin Sans FB" pitchFamily="34" charset="0"/>
          </a:endParaRPr>
        </a:p>
      </dsp:txBody>
      <dsp:txXfrm>
        <a:off x="3357554" y="1384300"/>
        <a:ext cx="1705002" cy="2552700"/>
      </dsp:txXfrm>
    </dsp:sp>
    <dsp:sp modelId="{55E605B6-5D73-47A5-9853-98F55BCE27A6}">
      <dsp:nvSpPr>
        <dsp:cNvPr id="0" name=""/>
        <dsp:cNvSpPr/>
      </dsp:nvSpPr>
      <dsp:spPr>
        <a:xfrm>
          <a:off x="4578864" y="892047"/>
          <a:ext cx="481584" cy="481584"/>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0129CA-E37D-4D62-98BC-55CE1D876E5A}">
      <dsp:nvSpPr>
        <dsp:cNvPr id="0" name=""/>
        <dsp:cNvSpPr/>
      </dsp:nvSpPr>
      <dsp:spPr>
        <a:xfrm>
          <a:off x="4705368" y="1132839"/>
          <a:ext cx="1447775" cy="2804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5181" tIns="0" rIns="0" bIns="0" numCol="1" spcCol="1270" anchor="t" anchorCtr="0">
          <a:noAutofit/>
        </a:bodyPr>
        <a:lstStyle/>
        <a:p>
          <a:pPr lvl="0" algn="l" defTabSz="1066800">
            <a:lnSpc>
              <a:spcPct val="90000"/>
            </a:lnSpc>
            <a:spcBef>
              <a:spcPct val="0"/>
            </a:spcBef>
            <a:spcAft>
              <a:spcPct val="35000"/>
            </a:spcAft>
          </a:pPr>
          <a:r>
            <a:rPr lang="es-PE" sz="2400" kern="1200" dirty="0" smtClean="0">
              <a:latin typeface="Berlin Sans FB" pitchFamily="34" charset="0"/>
            </a:rPr>
            <a:t>V nivel</a:t>
          </a:r>
          <a:endParaRPr lang="es-PE" sz="2400" kern="1200" dirty="0">
            <a:latin typeface="Berlin Sans FB" pitchFamily="34" charset="0"/>
          </a:endParaRPr>
        </a:p>
      </dsp:txBody>
      <dsp:txXfrm>
        <a:off x="4705368" y="1132839"/>
        <a:ext cx="1447775" cy="28041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AC3544-BB1D-4471-8FF6-21E7DEC86B56}">
      <dsp:nvSpPr>
        <dsp:cNvPr id="0" name=""/>
        <dsp:cNvSpPr/>
      </dsp:nvSpPr>
      <dsp:spPr>
        <a:xfrm rot="5400000">
          <a:off x="3631567" y="-1446125"/>
          <a:ext cx="671215" cy="3733812"/>
        </a:xfrm>
        <a:prstGeom prst="round2Same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s-PE" sz="1200" kern="1200" dirty="0" smtClean="0"/>
            <a:t>Derecho a percibir una bonificación especial mensual por preparación de clases</a:t>
          </a:r>
          <a:endParaRPr lang="es-PE" sz="1200" kern="1200" dirty="0"/>
        </a:p>
        <a:p>
          <a:pPr marL="114300" lvl="1" indent="-114300" algn="l" defTabSz="533400">
            <a:lnSpc>
              <a:spcPct val="90000"/>
            </a:lnSpc>
            <a:spcBef>
              <a:spcPct val="0"/>
            </a:spcBef>
            <a:spcAft>
              <a:spcPct val="15000"/>
            </a:spcAft>
            <a:buChar char="••"/>
          </a:pPr>
          <a:r>
            <a:rPr lang="es-PE" sz="1200" kern="1200" dirty="0" smtClean="0"/>
            <a:t>= 30% de su remuneración total</a:t>
          </a:r>
          <a:endParaRPr lang="es-PE" sz="1200" kern="1200" dirty="0"/>
        </a:p>
      </dsp:txBody>
      <dsp:txXfrm rot="-5400000">
        <a:off x="2100269" y="117939"/>
        <a:ext cx="3701046" cy="605683"/>
      </dsp:txXfrm>
    </dsp:sp>
    <dsp:sp modelId="{788CD924-F313-44EB-976E-8454C35DA6EE}">
      <dsp:nvSpPr>
        <dsp:cNvPr id="0" name=""/>
        <dsp:cNvSpPr/>
      </dsp:nvSpPr>
      <dsp:spPr>
        <a:xfrm>
          <a:off x="0" y="1271"/>
          <a:ext cx="2100269" cy="839019"/>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s-PE" sz="2000" kern="1200" dirty="0" smtClean="0"/>
            <a:t>Docente</a:t>
          </a:r>
          <a:endParaRPr lang="es-PE" sz="2000" kern="1200" dirty="0"/>
        </a:p>
      </dsp:txBody>
      <dsp:txXfrm>
        <a:off x="40958" y="42229"/>
        <a:ext cx="2018353" cy="757103"/>
      </dsp:txXfrm>
    </dsp:sp>
    <dsp:sp modelId="{69D9E01F-888B-4A3B-8E02-381B38E280F2}">
      <dsp:nvSpPr>
        <dsp:cNvPr id="0" name=""/>
        <dsp:cNvSpPr/>
      </dsp:nvSpPr>
      <dsp:spPr>
        <a:xfrm rot="5400000">
          <a:off x="3627913" y="-549904"/>
          <a:ext cx="671215" cy="3733812"/>
        </a:xfrm>
        <a:prstGeom prst="round2SameRect">
          <a:avLst/>
        </a:prstGeom>
        <a:solidFill>
          <a:schemeClr val="accent3">
            <a:tint val="40000"/>
            <a:alpha val="90000"/>
            <a:hueOff val="5358425"/>
            <a:satOff val="-6896"/>
            <a:lumOff val="-537"/>
            <a:alphaOff val="0"/>
          </a:schemeClr>
        </a:solidFill>
        <a:ln w="25400" cap="flat" cmpd="sng" algn="ctr">
          <a:solidFill>
            <a:schemeClr val="accent3">
              <a:tint val="40000"/>
              <a:alpha val="90000"/>
              <a:hueOff val="5358425"/>
              <a:satOff val="-6896"/>
              <a:lumOff val="-5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s-PE" sz="1200" kern="1200" dirty="0" smtClean="0"/>
            <a:t>Derecho a percibir una bonificación especial por preparación de documentos de gestión</a:t>
          </a:r>
          <a:endParaRPr lang="es-PE" sz="1200" kern="1200" dirty="0"/>
        </a:p>
        <a:p>
          <a:pPr marL="114300" lvl="1" indent="-114300" algn="l" defTabSz="533400">
            <a:lnSpc>
              <a:spcPct val="90000"/>
            </a:lnSpc>
            <a:spcBef>
              <a:spcPct val="0"/>
            </a:spcBef>
            <a:spcAft>
              <a:spcPct val="15000"/>
            </a:spcAft>
            <a:buChar char="••"/>
          </a:pPr>
          <a:r>
            <a:rPr lang="es-PE" sz="1200" kern="1200" dirty="0" smtClean="0"/>
            <a:t>5% de su remuneración total</a:t>
          </a:r>
          <a:endParaRPr lang="es-PE" sz="1200" kern="1200" dirty="0"/>
        </a:p>
      </dsp:txBody>
      <dsp:txXfrm rot="-5400000">
        <a:off x="2096615" y="1014160"/>
        <a:ext cx="3701046" cy="605683"/>
      </dsp:txXfrm>
    </dsp:sp>
    <dsp:sp modelId="{1EADE688-2899-4E22-BCC2-5FF8E411295E}">
      <dsp:nvSpPr>
        <dsp:cNvPr id="0" name=""/>
        <dsp:cNvSpPr/>
      </dsp:nvSpPr>
      <dsp:spPr>
        <a:xfrm>
          <a:off x="0" y="882242"/>
          <a:ext cx="2100269" cy="839019"/>
        </a:xfrm>
        <a:prstGeom prst="roundRect">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s-PE" sz="2000" kern="1200" dirty="0" smtClean="0"/>
            <a:t>Personal Directivo y Jerárquico</a:t>
          </a:r>
          <a:endParaRPr lang="es-PE" sz="2000" kern="1200" dirty="0"/>
        </a:p>
      </dsp:txBody>
      <dsp:txXfrm>
        <a:off x="40958" y="923200"/>
        <a:ext cx="2018353" cy="757103"/>
      </dsp:txXfrm>
    </dsp:sp>
    <dsp:sp modelId="{04B7F5DF-DAD2-404B-B0E8-646C457BFAE8}">
      <dsp:nvSpPr>
        <dsp:cNvPr id="0" name=""/>
        <dsp:cNvSpPr/>
      </dsp:nvSpPr>
      <dsp:spPr>
        <a:xfrm rot="5400000">
          <a:off x="3631567" y="315816"/>
          <a:ext cx="671215" cy="3733812"/>
        </a:xfrm>
        <a:prstGeom prst="round2SameRect">
          <a:avLst/>
        </a:prstGeom>
        <a:solidFill>
          <a:schemeClr val="accent3">
            <a:tint val="40000"/>
            <a:alpha val="90000"/>
            <a:hueOff val="10716850"/>
            <a:satOff val="-13793"/>
            <a:lumOff val="-1075"/>
            <a:alphaOff val="0"/>
          </a:schemeClr>
        </a:solidFill>
        <a:ln w="25400" cap="flat" cmpd="sng" algn="ctr">
          <a:solidFill>
            <a:schemeClr val="accent3">
              <a:tint val="40000"/>
              <a:alpha val="90000"/>
              <a:hueOff val="10716850"/>
              <a:satOff val="-13793"/>
              <a:lumOff val="-10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s-PE" sz="1200" kern="1200" dirty="0" smtClean="0"/>
            <a:t>Bonificación por zona diferenciada </a:t>
          </a:r>
          <a:endParaRPr lang="es-PE" sz="1200" kern="1200" dirty="0"/>
        </a:p>
        <a:p>
          <a:pPr marL="114300" lvl="1" indent="-114300" algn="l" defTabSz="533400">
            <a:lnSpc>
              <a:spcPct val="90000"/>
            </a:lnSpc>
            <a:spcBef>
              <a:spcPct val="0"/>
            </a:spcBef>
            <a:spcAft>
              <a:spcPct val="15000"/>
            </a:spcAft>
            <a:buChar char="••"/>
          </a:pPr>
          <a:r>
            <a:rPr lang="es-PE" sz="1200" kern="1200" dirty="0" smtClean="0"/>
            <a:t>= 10% de su remuneración permanente</a:t>
          </a:r>
          <a:endParaRPr lang="es-PE" sz="1200" kern="1200" dirty="0"/>
        </a:p>
      </dsp:txBody>
      <dsp:txXfrm rot="-5400000">
        <a:off x="2100269" y="1879880"/>
        <a:ext cx="3701046" cy="605683"/>
      </dsp:txXfrm>
    </dsp:sp>
    <dsp:sp modelId="{6AA5F1DB-A868-4DB9-B6BD-2A4571368B92}">
      <dsp:nvSpPr>
        <dsp:cNvPr id="0" name=""/>
        <dsp:cNvSpPr/>
      </dsp:nvSpPr>
      <dsp:spPr>
        <a:xfrm>
          <a:off x="0" y="1763212"/>
          <a:ext cx="2100269" cy="839019"/>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s-PE" sz="2000" kern="1200" dirty="0" smtClean="0"/>
            <a:t>Docente</a:t>
          </a:r>
          <a:endParaRPr lang="es-PE" sz="2000" kern="1200" dirty="0"/>
        </a:p>
      </dsp:txBody>
      <dsp:txXfrm>
        <a:off x="40958" y="1804170"/>
        <a:ext cx="2018353" cy="75710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1734C6-9CB7-45B2-AD7C-F7ECE468190B}">
      <dsp:nvSpPr>
        <dsp:cNvPr id="0" name=""/>
        <dsp:cNvSpPr/>
      </dsp:nvSpPr>
      <dsp:spPr>
        <a:xfrm>
          <a:off x="617544" y="444"/>
          <a:ext cx="2622562" cy="145697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s-PE" sz="3000" kern="1200" dirty="0" smtClean="0"/>
            <a:t>Capital de Departamento</a:t>
          </a:r>
          <a:endParaRPr lang="es-PE" sz="3000" kern="1200" dirty="0"/>
        </a:p>
      </dsp:txBody>
      <dsp:txXfrm>
        <a:off x="660217" y="43117"/>
        <a:ext cx="2537216" cy="1371633"/>
      </dsp:txXfrm>
    </dsp:sp>
    <dsp:sp modelId="{9906117C-0731-461B-A9D1-BE7F949B6B85}">
      <dsp:nvSpPr>
        <dsp:cNvPr id="0" name=""/>
        <dsp:cNvSpPr/>
      </dsp:nvSpPr>
      <dsp:spPr>
        <a:xfrm rot="16200000" flipV="1">
          <a:off x="1655642" y="1501450"/>
          <a:ext cx="546367" cy="640436"/>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s-PE" sz="2400" kern="1200"/>
        </a:p>
      </dsp:txBody>
      <dsp:txXfrm rot="-5400000">
        <a:off x="1736695" y="1712394"/>
        <a:ext cx="384262" cy="382457"/>
      </dsp:txXfrm>
    </dsp:sp>
    <dsp:sp modelId="{801A08DE-B275-471D-9156-477D3233D25E}">
      <dsp:nvSpPr>
        <dsp:cNvPr id="0" name=""/>
        <dsp:cNvSpPr/>
      </dsp:nvSpPr>
      <dsp:spPr>
        <a:xfrm>
          <a:off x="617544" y="2185913"/>
          <a:ext cx="2622562" cy="1456979"/>
        </a:xfrm>
        <a:prstGeom prst="roundRect">
          <a:avLst>
            <a:gd name="adj" fmla="val 10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s-PE" sz="3000" kern="1200" dirty="0" smtClean="0"/>
            <a:t>Provincia mínima 3 años</a:t>
          </a:r>
          <a:endParaRPr lang="es-PE" sz="3000" kern="1200" dirty="0"/>
        </a:p>
      </dsp:txBody>
      <dsp:txXfrm>
        <a:off x="660217" y="2228586"/>
        <a:ext cx="2537216" cy="137163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1734C6-9CB7-45B2-AD7C-F7ECE468190B}">
      <dsp:nvSpPr>
        <dsp:cNvPr id="0" name=""/>
        <dsp:cNvSpPr/>
      </dsp:nvSpPr>
      <dsp:spPr>
        <a:xfrm>
          <a:off x="617544" y="444"/>
          <a:ext cx="2622562" cy="1456979"/>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s-PE" sz="3000" kern="1200" dirty="0" smtClean="0"/>
            <a:t>Lima o Callao</a:t>
          </a:r>
          <a:endParaRPr lang="es-PE" sz="3000" kern="1200" dirty="0"/>
        </a:p>
      </dsp:txBody>
      <dsp:txXfrm>
        <a:off x="660217" y="43117"/>
        <a:ext cx="2537216" cy="1371633"/>
      </dsp:txXfrm>
    </dsp:sp>
    <dsp:sp modelId="{9906117C-0731-461B-A9D1-BE7F949B6B85}">
      <dsp:nvSpPr>
        <dsp:cNvPr id="0" name=""/>
        <dsp:cNvSpPr/>
      </dsp:nvSpPr>
      <dsp:spPr>
        <a:xfrm rot="16200000" flipV="1">
          <a:off x="1655642" y="1501450"/>
          <a:ext cx="546367" cy="640436"/>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s-PE" sz="2400" kern="1200"/>
        </a:p>
      </dsp:txBody>
      <dsp:txXfrm rot="-5400000">
        <a:off x="1736695" y="1712394"/>
        <a:ext cx="384262" cy="382457"/>
      </dsp:txXfrm>
    </dsp:sp>
    <dsp:sp modelId="{801A08DE-B275-471D-9156-477D3233D25E}">
      <dsp:nvSpPr>
        <dsp:cNvPr id="0" name=""/>
        <dsp:cNvSpPr/>
      </dsp:nvSpPr>
      <dsp:spPr>
        <a:xfrm>
          <a:off x="617544" y="2185913"/>
          <a:ext cx="2622562" cy="1456979"/>
        </a:xfrm>
        <a:prstGeom prst="roundRect">
          <a:avLst>
            <a:gd name="adj" fmla="val 1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s-PE" sz="3000" kern="1200" dirty="0" smtClean="0"/>
            <a:t>Otros lugares mínimo 5 años</a:t>
          </a:r>
          <a:endParaRPr lang="es-PE" sz="3000" kern="1200" dirty="0"/>
        </a:p>
      </dsp:txBody>
      <dsp:txXfrm>
        <a:off x="660217" y="2228586"/>
        <a:ext cx="2537216" cy="137163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DB91CD-8799-467D-8B64-E8F2D3106FDD}">
      <dsp:nvSpPr>
        <dsp:cNvPr id="0" name=""/>
        <dsp:cNvSpPr/>
      </dsp:nvSpPr>
      <dsp:spPr>
        <a:xfrm>
          <a:off x="1016000" y="0"/>
          <a:ext cx="4064000" cy="4064000"/>
        </a:xfrm>
        <a:prstGeom prst="quadArrow">
          <a:avLst>
            <a:gd name="adj1" fmla="val 2000"/>
            <a:gd name="adj2" fmla="val 4000"/>
            <a:gd name="adj3" fmla="val 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88EFD6-9B77-41A4-BFB9-4A326F2C120E}">
      <dsp:nvSpPr>
        <dsp:cNvPr id="0" name=""/>
        <dsp:cNvSpPr/>
      </dsp:nvSpPr>
      <dsp:spPr>
        <a:xfrm>
          <a:off x="1280160" y="264160"/>
          <a:ext cx="1625600"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PE" sz="1600" kern="1200" dirty="0" smtClean="0"/>
            <a:t>a) Con estudios pedagógicos concluidos</a:t>
          </a:r>
          <a:endParaRPr lang="es-PE" sz="1600" kern="1200" dirty="0"/>
        </a:p>
      </dsp:txBody>
      <dsp:txXfrm>
        <a:off x="1359515" y="343515"/>
        <a:ext cx="1466890" cy="1466890"/>
      </dsp:txXfrm>
    </dsp:sp>
    <dsp:sp modelId="{FAD18175-427B-4328-8EC4-DFDA3C3BEDEE}">
      <dsp:nvSpPr>
        <dsp:cNvPr id="0" name=""/>
        <dsp:cNvSpPr/>
      </dsp:nvSpPr>
      <dsp:spPr>
        <a:xfrm>
          <a:off x="3190240" y="264160"/>
          <a:ext cx="1625600" cy="1625600"/>
        </a:xfrm>
        <a:prstGeom prst="roundRec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PE" sz="1600" kern="1200" dirty="0" smtClean="0"/>
            <a:t>b) Con título profesional no pedagógico</a:t>
          </a:r>
          <a:endParaRPr lang="es-PE" sz="1600" kern="1200" dirty="0"/>
        </a:p>
      </dsp:txBody>
      <dsp:txXfrm>
        <a:off x="3269595" y="343515"/>
        <a:ext cx="1466890" cy="1466890"/>
      </dsp:txXfrm>
    </dsp:sp>
    <dsp:sp modelId="{0637970C-43EF-48B4-BB73-23D1C663A3B8}">
      <dsp:nvSpPr>
        <dsp:cNvPr id="0" name=""/>
        <dsp:cNvSpPr/>
      </dsp:nvSpPr>
      <dsp:spPr>
        <a:xfrm>
          <a:off x="1280160" y="2174240"/>
          <a:ext cx="1625600" cy="1625600"/>
        </a:xfrm>
        <a:prstGeom prst="round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PE" sz="1600" kern="1200" dirty="0" smtClean="0"/>
            <a:t>c) Con estudios pedagógicos no concluidos</a:t>
          </a:r>
          <a:endParaRPr lang="es-PE" sz="1600" kern="1200" dirty="0"/>
        </a:p>
      </dsp:txBody>
      <dsp:txXfrm>
        <a:off x="1359515" y="2253595"/>
        <a:ext cx="1466890" cy="1466890"/>
      </dsp:txXfrm>
    </dsp:sp>
    <dsp:sp modelId="{2B103C2F-34F3-40F6-A983-3964B2E5EF06}">
      <dsp:nvSpPr>
        <dsp:cNvPr id="0" name=""/>
        <dsp:cNvSpPr/>
      </dsp:nvSpPr>
      <dsp:spPr>
        <a:xfrm>
          <a:off x="3190240" y="2174240"/>
          <a:ext cx="1625600" cy="162560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PE" sz="1600" kern="1200" dirty="0" smtClean="0"/>
            <a:t>d) Con estudios no pedagógicos del nivel superior educativo</a:t>
          </a:r>
          <a:endParaRPr lang="es-PE" sz="1600" kern="1200" dirty="0"/>
        </a:p>
      </dsp:txBody>
      <dsp:txXfrm>
        <a:off x="3269595" y="2253595"/>
        <a:ext cx="1466890" cy="1466890"/>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5CDF60-C522-4ECB-BFA9-AEDDA97ABF72}" type="datetimeFigureOut">
              <a:rPr lang="es-ES" smtClean="0"/>
              <a:pPr/>
              <a:t>15/07/2012</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65FD8D-79D9-4CAD-AFC2-63558CC626F6}" type="slidenum">
              <a:rPr lang="es-ES" smtClean="0"/>
              <a:pPr/>
              <a:t>‹Nº›</a:t>
            </a:fld>
            <a:endParaRPr lang="es-ES"/>
          </a:p>
        </p:txBody>
      </p:sp>
    </p:spTree>
    <p:extLst>
      <p:ext uri="{BB962C8B-B14F-4D97-AF65-F5344CB8AC3E}">
        <p14:creationId xmlns:p14="http://schemas.microsoft.com/office/powerpoint/2010/main" val="1150348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E" dirty="0"/>
          </a:p>
        </p:txBody>
      </p:sp>
      <p:sp>
        <p:nvSpPr>
          <p:cNvPr id="4" name="3 Marcador de número de diapositiva"/>
          <p:cNvSpPr>
            <a:spLocks noGrp="1"/>
          </p:cNvSpPr>
          <p:nvPr>
            <p:ph type="sldNum" sz="quarter" idx="10"/>
          </p:nvPr>
        </p:nvSpPr>
        <p:spPr/>
        <p:txBody>
          <a:bodyPr/>
          <a:lstStyle/>
          <a:p>
            <a:fld id="{D7F7504B-2E3B-4D8D-AB84-A84A169E930A}" type="slidenum">
              <a:rPr lang="es-PE" smtClean="0"/>
              <a:pPr/>
              <a:t>18</a:t>
            </a:fld>
            <a:endParaRPr lang="es-P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E" dirty="0"/>
          </a:p>
        </p:txBody>
      </p:sp>
      <p:sp>
        <p:nvSpPr>
          <p:cNvPr id="4" name="3 Marcador de número de diapositiva"/>
          <p:cNvSpPr>
            <a:spLocks noGrp="1"/>
          </p:cNvSpPr>
          <p:nvPr>
            <p:ph type="sldNum" sz="quarter" idx="10"/>
          </p:nvPr>
        </p:nvSpPr>
        <p:spPr/>
        <p:txBody>
          <a:bodyPr/>
          <a:lstStyle/>
          <a:p>
            <a:fld id="{C332644D-A33B-4BB9-B74C-A7E78F24F891}" type="slidenum">
              <a:rPr lang="es-PE" smtClean="0"/>
              <a:pPr/>
              <a:t>38</a:t>
            </a:fld>
            <a:endParaRPr lang="es-P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646C56D2-82EE-4B67-A433-D9BC7E730575}" type="datetimeFigureOut">
              <a:rPr lang="es-ES" smtClean="0"/>
              <a:pPr/>
              <a:t>15/07/2012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B4C1F9C-72AB-4E96-ABD6-D7CF03643C9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46C56D2-82EE-4B67-A433-D9BC7E730575}" type="datetimeFigureOut">
              <a:rPr lang="es-ES" smtClean="0"/>
              <a:pPr/>
              <a:t>15/07/2012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B4C1F9C-72AB-4E96-ABD6-D7CF03643C9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646C56D2-82EE-4B67-A433-D9BC7E730575}" type="datetimeFigureOut">
              <a:rPr lang="es-ES" smtClean="0"/>
              <a:pPr/>
              <a:t>15/07/2012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B4C1F9C-72AB-4E96-ABD6-D7CF03643C9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646C56D2-82EE-4B67-A433-D9BC7E730575}" type="datetimeFigureOut">
              <a:rPr lang="es-ES" smtClean="0"/>
              <a:pPr/>
              <a:t>15/07/2012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4B4C1F9C-72AB-4E96-ABD6-D7CF03643C9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646C56D2-82EE-4B67-A433-D9BC7E730575}" type="datetimeFigureOut">
              <a:rPr lang="es-ES" smtClean="0"/>
              <a:pPr/>
              <a:t>15/07/2012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4B4C1F9C-72AB-4E96-ABD6-D7CF03643C9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646C56D2-82EE-4B67-A433-D9BC7E730575}" type="datetimeFigureOut">
              <a:rPr lang="es-ES" smtClean="0"/>
              <a:pPr/>
              <a:t>15/07/2012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4B4C1F9C-72AB-4E96-ABD6-D7CF03643C9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46C56D2-82EE-4B67-A433-D9BC7E730575}" type="datetimeFigureOut">
              <a:rPr lang="es-ES" smtClean="0"/>
              <a:pPr/>
              <a:t>15/07/2012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4B4C1F9C-72AB-4E96-ABD6-D7CF03643C9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46C56D2-82EE-4B67-A433-D9BC7E730575}" type="datetimeFigureOut">
              <a:rPr lang="es-ES" smtClean="0"/>
              <a:pPr/>
              <a:t>15/07/2012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4B4C1F9C-72AB-4E96-ABD6-D7CF03643C9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46C56D2-82EE-4B67-A433-D9BC7E730575}" type="datetimeFigureOut">
              <a:rPr lang="es-ES" smtClean="0"/>
              <a:pPr/>
              <a:t>15/07/2012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4B4C1F9C-72AB-4E96-ABD6-D7CF03643C9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46C56D2-82EE-4B67-A433-D9BC7E730575}" type="datetimeFigureOut">
              <a:rPr lang="es-ES" smtClean="0"/>
              <a:pPr/>
              <a:t>15/07/2012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B4C1F9C-72AB-4E96-ABD6-D7CF03643C9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46C56D2-82EE-4B67-A433-D9BC7E730575}" type="datetimeFigureOut">
              <a:rPr lang="es-ES" smtClean="0"/>
              <a:pPr/>
              <a:t>15/07/2012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B4C1F9C-72AB-4E96-ABD6-D7CF03643C9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6C56D2-82EE-4B67-A433-D9BC7E730575}" type="datetimeFigureOut">
              <a:rPr lang="es-ES" smtClean="0"/>
              <a:pPr/>
              <a:t>15/07/2012</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C1F9C-72AB-4E96-ABD6-D7CF03643C9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14348" y="1595021"/>
            <a:ext cx="7715304" cy="5016758"/>
          </a:xfrm>
          <a:prstGeom prst="rect">
            <a:avLst/>
          </a:prstGeom>
        </p:spPr>
        <p:txBody>
          <a:bodyPr wrap="square">
            <a:spAutoFit/>
          </a:bodyPr>
          <a:lstStyle/>
          <a:p>
            <a:pPr algn="ctr"/>
            <a:endParaRPr lang="es-ES" sz="2400" dirty="0" smtClean="0">
              <a:solidFill>
                <a:schemeClr val="accent6">
                  <a:lumMod val="75000"/>
                </a:schemeClr>
              </a:solidFill>
              <a:latin typeface="Arial" pitchFamily="34" charset="0"/>
              <a:cs typeface="Arial" pitchFamily="34" charset="0"/>
            </a:endParaRPr>
          </a:p>
          <a:p>
            <a:pPr algn="ctr"/>
            <a:r>
              <a:rPr lang="es-ES" b="1" dirty="0" smtClean="0">
                <a:solidFill>
                  <a:srgbClr val="3333FF"/>
                </a:solidFill>
                <a:latin typeface="Comic Sans MS" pitchFamily="66" charset="0"/>
              </a:rPr>
              <a:t>TEMA: LEY 24029 y su modificatoria LEY 25212</a:t>
            </a:r>
          </a:p>
          <a:p>
            <a:pPr algn="ctr"/>
            <a:r>
              <a:rPr lang="es-PE" b="1" dirty="0" smtClean="0">
                <a:solidFill>
                  <a:srgbClr val="3333FF"/>
                </a:solidFill>
                <a:latin typeface="Comic Sans MS" pitchFamily="66" charset="0"/>
              </a:rPr>
              <a:t>LEY DE LA CARRERA PÚBLICA MAGISTERIAL 29062</a:t>
            </a:r>
            <a:endParaRPr lang="es-ES" b="1" dirty="0" smtClean="0">
              <a:solidFill>
                <a:srgbClr val="3333FF"/>
              </a:solidFill>
              <a:latin typeface="Comic Sans MS" pitchFamily="66" charset="0"/>
            </a:endParaRPr>
          </a:p>
          <a:p>
            <a:pPr algn="ctr"/>
            <a:r>
              <a:rPr lang="es-ES" b="1" dirty="0" smtClean="0"/>
              <a:t> </a:t>
            </a:r>
            <a:endParaRPr lang="es-ES" dirty="0" smtClean="0"/>
          </a:p>
          <a:p>
            <a:pPr algn="ctr"/>
            <a:r>
              <a:rPr lang="es-ES" dirty="0" smtClean="0"/>
              <a:t> </a:t>
            </a:r>
          </a:p>
          <a:p>
            <a:pPr algn="ctr"/>
            <a:r>
              <a:rPr lang="es-ES" sz="3200" b="1" dirty="0" smtClean="0">
                <a:solidFill>
                  <a:srgbClr val="003300"/>
                </a:solidFill>
                <a:latin typeface="Comic Sans MS" pitchFamily="66" charset="0"/>
              </a:rPr>
              <a:t>LEGISLACIÓN </a:t>
            </a:r>
            <a:r>
              <a:rPr lang="es-ES" sz="3200" b="1" dirty="0" smtClean="0">
                <a:solidFill>
                  <a:srgbClr val="003300"/>
                </a:solidFill>
                <a:latin typeface="Comic Sans MS" pitchFamily="66" charset="0"/>
              </a:rPr>
              <a:t>EDUCATIVA EN EL </a:t>
            </a:r>
            <a:r>
              <a:rPr lang="es-ES" sz="3200" b="1" dirty="0" smtClean="0">
                <a:solidFill>
                  <a:srgbClr val="003300"/>
                </a:solidFill>
                <a:latin typeface="Comic Sans MS" pitchFamily="66" charset="0"/>
              </a:rPr>
              <a:t>PERÚ</a:t>
            </a:r>
          </a:p>
          <a:p>
            <a:pPr algn="ctr"/>
            <a:endParaRPr lang="es-ES" sz="3200" b="1" dirty="0">
              <a:solidFill>
                <a:srgbClr val="003300"/>
              </a:solidFill>
              <a:latin typeface="Comic Sans MS" pitchFamily="66" charset="0"/>
            </a:endParaRPr>
          </a:p>
          <a:p>
            <a:pPr algn="ctr"/>
            <a:endParaRPr lang="es-ES" sz="3200" b="1" dirty="0" smtClean="0">
              <a:solidFill>
                <a:srgbClr val="003300"/>
              </a:solidFill>
              <a:latin typeface="Comic Sans MS" pitchFamily="66" charset="0"/>
            </a:endParaRPr>
          </a:p>
          <a:p>
            <a:pPr algn="ctr"/>
            <a:r>
              <a:rPr lang="es-ES" sz="3200" b="1" dirty="0" smtClean="0">
                <a:solidFill>
                  <a:srgbClr val="003300"/>
                </a:solidFill>
                <a:latin typeface="Comic Sans MS" pitchFamily="66" charset="0"/>
              </a:rPr>
              <a:t>LIC. MARIA ZOILA JOYA RODRIGUEZ</a:t>
            </a:r>
            <a:endParaRPr lang="es-ES" sz="3200" dirty="0" smtClean="0">
              <a:solidFill>
                <a:srgbClr val="003300"/>
              </a:solidFill>
              <a:latin typeface="Comic Sans MS" pitchFamily="66" charset="0"/>
            </a:endParaRPr>
          </a:p>
          <a:p>
            <a:pPr algn="ctr"/>
            <a:r>
              <a:rPr lang="es-ES" sz="3200" b="1" dirty="0" smtClean="0">
                <a:solidFill>
                  <a:srgbClr val="003300"/>
                </a:solidFill>
                <a:latin typeface="Comic Sans MS" pitchFamily="66" charset="0"/>
              </a:rPr>
              <a:t> </a:t>
            </a:r>
            <a:endParaRPr lang="es-ES" sz="3200" dirty="0" smtClean="0">
              <a:solidFill>
                <a:srgbClr val="003300"/>
              </a:solidFill>
              <a:latin typeface="Comic Sans MS"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1428728" y="785794"/>
            <a:ext cx="5850705" cy="923330"/>
          </a:xfrm>
          <a:prstGeom prst="rect">
            <a:avLst/>
          </a:prstGeom>
          <a:noFill/>
        </p:spPr>
        <p:txBody>
          <a:bodyPr wrap="none" lIns="91440" tIns="45720" rIns="91440" bIns="45720">
            <a:prstTxWarp prst="textChevronInverted">
              <a:avLst/>
            </a:prstTxWarp>
            <a:spAutoFit/>
          </a:bodyPr>
          <a:lstStyle/>
          <a:p>
            <a:pPr algn="ctr"/>
            <a:r>
              <a:rPr lang="es-ES" sz="5400" b="1" cap="none" spc="0" dirty="0" smtClean="0">
                <a:ln w="31550" cmpd="sng">
                  <a:solidFill>
                    <a:srgbClr val="C00000"/>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Ley del Profesorado</a:t>
            </a:r>
            <a:endParaRPr lang="es-ES" sz="5400" b="1" cap="none" spc="0" dirty="0">
              <a:ln w="31550" cmpd="sng">
                <a:solidFill>
                  <a:srgbClr val="C00000"/>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6" name="5 CuadroTexto"/>
          <p:cNvSpPr txBox="1"/>
          <p:nvPr/>
        </p:nvSpPr>
        <p:spPr>
          <a:xfrm>
            <a:off x="2571736" y="1785926"/>
            <a:ext cx="4000528" cy="646331"/>
          </a:xfrm>
          <a:prstGeom prst="rect">
            <a:avLst/>
          </a:prstGeom>
          <a:noFill/>
        </p:spPr>
        <p:txBody>
          <a:bodyPr wrap="square" rtlCol="0">
            <a:spAutoFit/>
          </a:bodyPr>
          <a:lstStyle/>
          <a:p>
            <a:pPr algn="ctr"/>
            <a:r>
              <a:rPr lang="es-PE" dirty="0" smtClean="0">
                <a:solidFill>
                  <a:schemeClr val="accent2">
                    <a:lumMod val="75000"/>
                  </a:schemeClr>
                </a:solidFill>
                <a:latin typeface="Berlin Sans FB" pitchFamily="34" charset="0"/>
              </a:rPr>
              <a:t>Ley N° 24029</a:t>
            </a:r>
          </a:p>
          <a:p>
            <a:pPr algn="ctr"/>
            <a:r>
              <a:rPr lang="es-PE" dirty="0" smtClean="0">
                <a:solidFill>
                  <a:schemeClr val="accent2">
                    <a:lumMod val="75000"/>
                  </a:schemeClr>
                </a:solidFill>
                <a:latin typeface="Berlin Sans FB" pitchFamily="34" charset="0"/>
              </a:rPr>
              <a:t>Con sus modificaciones: Ley N° 25212</a:t>
            </a:r>
            <a:endParaRPr lang="es-PE" dirty="0">
              <a:solidFill>
                <a:schemeClr val="accent2">
                  <a:lumMod val="75000"/>
                </a:schemeClr>
              </a:solidFill>
              <a:latin typeface="Berlin Sans FB" pitchFamily="34" charset="0"/>
            </a:endParaRPr>
          </a:p>
        </p:txBody>
      </p:sp>
      <p:sp>
        <p:nvSpPr>
          <p:cNvPr id="7" name="6 CuadroTexto"/>
          <p:cNvSpPr txBox="1"/>
          <p:nvPr/>
        </p:nvSpPr>
        <p:spPr>
          <a:xfrm>
            <a:off x="1142976" y="5357826"/>
            <a:ext cx="6858048" cy="923330"/>
          </a:xfrm>
          <a:prstGeom prst="rect">
            <a:avLst/>
          </a:prstGeom>
          <a:noFill/>
        </p:spPr>
        <p:txBody>
          <a:bodyPr wrap="square" rtlCol="0">
            <a:spAutoFit/>
          </a:bodyPr>
          <a:lstStyle/>
          <a:p>
            <a:pPr algn="ctr"/>
            <a:r>
              <a:rPr lang="es-PE" dirty="0" smtClean="0">
                <a:solidFill>
                  <a:schemeClr val="accent1">
                    <a:lumMod val="75000"/>
                  </a:schemeClr>
                </a:solidFill>
                <a:effectLst>
                  <a:outerShdw blurRad="38100" dist="38100" dir="2700000" algn="tl">
                    <a:srgbClr val="000000">
                      <a:alpha val="43137"/>
                    </a:srgbClr>
                  </a:outerShdw>
                </a:effectLst>
                <a:latin typeface="Berlin Sans FB" pitchFamily="34" charset="0"/>
              </a:rPr>
              <a:t>Promulgada el 12 de Diciembre de 1984</a:t>
            </a:r>
          </a:p>
          <a:p>
            <a:pPr algn="ctr"/>
            <a:r>
              <a:rPr lang="es-PE" dirty="0" smtClean="0">
                <a:solidFill>
                  <a:srgbClr val="0070C0"/>
                </a:solidFill>
                <a:effectLst>
                  <a:outerShdw blurRad="38100" dist="38100" dir="2700000" algn="tl">
                    <a:srgbClr val="000000">
                      <a:alpha val="43137"/>
                    </a:srgbClr>
                  </a:outerShdw>
                </a:effectLst>
                <a:latin typeface="Berlin Sans FB" pitchFamily="34" charset="0"/>
              </a:rPr>
              <a:t>Ministro de Educación: Andrés Cardo Franco</a:t>
            </a:r>
          </a:p>
          <a:p>
            <a:pPr algn="ctr"/>
            <a:r>
              <a:rPr lang="es-PE" dirty="0" smtClean="0">
                <a:solidFill>
                  <a:schemeClr val="accent5">
                    <a:lumMod val="50000"/>
                  </a:schemeClr>
                </a:solidFill>
                <a:effectLst>
                  <a:outerShdw blurRad="38100" dist="38100" dir="2700000" algn="tl">
                    <a:srgbClr val="000000">
                      <a:alpha val="43137"/>
                    </a:srgbClr>
                  </a:outerShdw>
                </a:effectLst>
                <a:latin typeface="Berlin Sans FB" pitchFamily="34" charset="0"/>
              </a:rPr>
              <a:t>Presidente Constitucional de la República: Fernando Belaunde Terry</a:t>
            </a:r>
            <a:endParaRPr lang="es-PE" dirty="0">
              <a:solidFill>
                <a:schemeClr val="accent5">
                  <a:lumMod val="50000"/>
                </a:schemeClr>
              </a:solidFill>
              <a:effectLst>
                <a:outerShdw blurRad="38100" dist="38100" dir="2700000" algn="tl">
                  <a:srgbClr val="000000">
                    <a:alpha val="43137"/>
                  </a:srgbClr>
                </a:outerShdw>
              </a:effectLst>
              <a:latin typeface="Berlin Sans FB" pitchFamily="34" charset="0"/>
            </a:endParaRPr>
          </a:p>
        </p:txBody>
      </p:sp>
      <p:pic>
        <p:nvPicPr>
          <p:cNvPr id="13314" name="Picture 2" descr="http://es.dreamstime.com/el-profesor-joven-en-vidrios-con-los-libros-y-el-globo-thumb16883964.jpg"/>
          <p:cNvPicPr>
            <a:picLocks noChangeAspect="1" noChangeArrowheads="1"/>
          </p:cNvPicPr>
          <p:nvPr/>
        </p:nvPicPr>
        <p:blipFill>
          <a:blip r:embed="rId2" cstate="print"/>
          <a:srcRect/>
          <a:stretch>
            <a:fillRect/>
          </a:stretch>
        </p:blipFill>
        <p:spPr bwMode="auto">
          <a:xfrm>
            <a:off x="2857488" y="2643182"/>
            <a:ext cx="3310279" cy="247443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928662" y="1285860"/>
            <a:ext cx="7429552" cy="2154436"/>
          </a:xfrm>
          <a:prstGeom prst="rect">
            <a:avLst/>
          </a:prstGeom>
          <a:noFill/>
        </p:spPr>
        <p:txBody>
          <a:bodyPr wrap="square" rtlCol="0">
            <a:spAutoFit/>
          </a:bodyPr>
          <a:lstStyle/>
          <a:p>
            <a:pPr algn="ctr"/>
            <a:r>
              <a:rPr lang="es-PE" dirty="0" smtClean="0">
                <a:latin typeface="Tahoma" pitchFamily="34" charset="0"/>
                <a:ea typeface="Tahoma" pitchFamily="34" charset="0"/>
                <a:cs typeface="Tahoma" pitchFamily="34" charset="0"/>
              </a:rPr>
              <a:t>Esta ley es aplicada a favor de los profesores del </a:t>
            </a:r>
            <a:r>
              <a:rPr lang="es-PE" b="1" u="sng" dirty="0" smtClean="0">
                <a:solidFill>
                  <a:schemeClr val="accent3">
                    <a:lumMod val="75000"/>
                  </a:schemeClr>
                </a:solidFill>
                <a:latin typeface="Tahoma" pitchFamily="34" charset="0"/>
                <a:ea typeface="Tahoma" pitchFamily="34" charset="0"/>
                <a:cs typeface="Tahoma" pitchFamily="34" charset="0"/>
              </a:rPr>
              <a:t>sector público </a:t>
            </a:r>
            <a:r>
              <a:rPr lang="es-PE" dirty="0" smtClean="0">
                <a:latin typeface="Tahoma" pitchFamily="34" charset="0"/>
                <a:ea typeface="Tahoma" pitchFamily="34" charset="0"/>
                <a:cs typeface="Tahoma" pitchFamily="34" charset="0"/>
              </a:rPr>
              <a:t>y del </a:t>
            </a:r>
            <a:r>
              <a:rPr lang="es-PE" b="1" u="sng" dirty="0" smtClean="0">
                <a:solidFill>
                  <a:schemeClr val="accent3">
                    <a:lumMod val="75000"/>
                  </a:schemeClr>
                </a:solidFill>
                <a:latin typeface="Tahoma" pitchFamily="34" charset="0"/>
                <a:ea typeface="Tahoma" pitchFamily="34" charset="0"/>
                <a:cs typeface="Tahoma" pitchFamily="34" charset="0"/>
              </a:rPr>
              <a:t>sector privado</a:t>
            </a:r>
          </a:p>
          <a:p>
            <a:pPr algn="ctr"/>
            <a:endParaRPr lang="es-PE" b="1" u="sng" dirty="0">
              <a:solidFill>
                <a:schemeClr val="accent3">
                  <a:lumMod val="75000"/>
                </a:schemeClr>
              </a:solidFill>
              <a:latin typeface="Tahoma" pitchFamily="34" charset="0"/>
              <a:ea typeface="Tahoma" pitchFamily="34" charset="0"/>
              <a:cs typeface="Tahoma" pitchFamily="34" charset="0"/>
            </a:endParaRPr>
          </a:p>
          <a:p>
            <a:pPr algn="ctr"/>
            <a:endParaRPr lang="es-PE" b="1" u="sng" dirty="0" smtClean="0">
              <a:solidFill>
                <a:schemeClr val="accent3">
                  <a:lumMod val="75000"/>
                </a:schemeClr>
              </a:solidFill>
              <a:latin typeface="Tahoma" pitchFamily="34" charset="0"/>
              <a:ea typeface="Tahoma" pitchFamily="34" charset="0"/>
              <a:cs typeface="Tahoma" pitchFamily="34" charset="0"/>
            </a:endParaRPr>
          </a:p>
          <a:p>
            <a:pPr algn="ctr"/>
            <a:endParaRPr lang="es-PE" b="1" u="sng" dirty="0" smtClean="0">
              <a:solidFill>
                <a:schemeClr val="accent3">
                  <a:lumMod val="75000"/>
                </a:schemeClr>
              </a:solidFill>
              <a:latin typeface="Tahoma" pitchFamily="34" charset="0"/>
              <a:ea typeface="Tahoma" pitchFamily="34" charset="0"/>
              <a:cs typeface="Tahoma" pitchFamily="34" charset="0"/>
            </a:endParaRPr>
          </a:p>
          <a:p>
            <a:pPr algn="ctr"/>
            <a:r>
              <a:rPr lang="es-PE" dirty="0" smtClean="0">
                <a:latin typeface="Tahoma" pitchFamily="34" charset="0"/>
                <a:ea typeface="Tahoma" pitchFamily="34" charset="0"/>
                <a:cs typeface="Tahoma" pitchFamily="34" charset="0"/>
              </a:rPr>
              <a:t> </a:t>
            </a:r>
            <a:r>
              <a:rPr lang="es-PE" sz="4400" b="1" dirty="0" smtClean="0">
                <a:ln w="19050">
                  <a:solidFill>
                    <a:schemeClr val="tx2">
                      <a:tint val="1000"/>
                    </a:schemeClr>
                  </a:solidFill>
                  <a:prstDash val="solid"/>
                </a:ln>
                <a:solidFill>
                  <a:schemeClr val="accent6">
                    <a:lumMod val="75000"/>
                  </a:schemeClr>
                </a:solidFill>
                <a:effectLst>
                  <a:outerShdw blurRad="50000" dist="50800" dir="7500000" algn="tl">
                    <a:srgbClr val="000000">
                      <a:shade val="5000"/>
                      <a:alpha val="35000"/>
                    </a:srgbClr>
                  </a:outerShdw>
                </a:effectLst>
                <a:latin typeface="Tahoma" pitchFamily="34" charset="0"/>
                <a:ea typeface="Tahoma" pitchFamily="34" charset="0"/>
                <a:cs typeface="Tahoma" pitchFamily="34" charset="0"/>
              </a:rPr>
              <a:t>Ley del Profesorado</a:t>
            </a:r>
            <a:endParaRPr lang="es-PE" sz="4400" b="1" dirty="0">
              <a:solidFill>
                <a:schemeClr val="accent6">
                  <a:lumMod val="75000"/>
                </a:schemeClr>
              </a:solidFill>
              <a:latin typeface="Tahoma" pitchFamily="34" charset="0"/>
              <a:ea typeface="Tahoma" pitchFamily="34" charset="0"/>
              <a:cs typeface="Tahoma" pitchFamily="34" charset="0"/>
            </a:endParaRPr>
          </a:p>
        </p:txBody>
      </p:sp>
      <p:sp>
        <p:nvSpPr>
          <p:cNvPr id="3" name="2 Rectángulo"/>
          <p:cNvSpPr/>
          <p:nvPr/>
        </p:nvSpPr>
        <p:spPr>
          <a:xfrm>
            <a:off x="1000100" y="4500570"/>
            <a:ext cx="2295628" cy="923330"/>
          </a:xfrm>
          <a:prstGeom prst="rect">
            <a:avLst/>
          </a:prstGeom>
          <a:noFill/>
        </p:spPr>
        <p:txBody>
          <a:bodyPr wrap="none" lIns="91440" tIns="45720" rIns="91440" bIns="45720">
            <a:spAutoFit/>
          </a:bodyPr>
          <a:lstStyle/>
          <a:p>
            <a:pPr algn="ctr"/>
            <a:r>
              <a:rPr lang="es-ES" sz="5400" b="1" dirty="0" smtClean="0">
                <a:ln w="19050">
                  <a:solidFill>
                    <a:schemeClr val="tx2">
                      <a:tint val="1000"/>
                    </a:schemeClr>
                  </a:solidFill>
                  <a:prstDash val="solid"/>
                </a:ln>
                <a:solidFill>
                  <a:schemeClr val="accent5">
                    <a:lumMod val="75000"/>
                  </a:schemeClr>
                </a:solidFill>
                <a:effectLst>
                  <a:outerShdw blurRad="50000" dist="50800" dir="7500000" algn="tl">
                    <a:srgbClr val="000000">
                      <a:shade val="5000"/>
                      <a:alpha val="35000"/>
                    </a:srgbClr>
                  </a:outerShdw>
                </a:effectLst>
              </a:rPr>
              <a:t>Público</a:t>
            </a:r>
            <a:endParaRPr lang="es-ES" sz="5400" b="1" dirty="0">
              <a:ln w="19050">
                <a:solidFill>
                  <a:schemeClr val="tx2">
                    <a:tint val="1000"/>
                  </a:schemeClr>
                </a:solidFill>
                <a:prstDash val="solid"/>
              </a:ln>
              <a:solidFill>
                <a:schemeClr val="accent5">
                  <a:lumMod val="75000"/>
                </a:schemeClr>
              </a:solidFill>
              <a:effectLst>
                <a:outerShdw blurRad="50000" dist="50800" dir="7500000" algn="tl">
                  <a:srgbClr val="000000">
                    <a:shade val="5000"/>
                    <a:alpha val="35000"/>
                  </a:srgbClr>
                </a:outerShdw>
              </a:effectLst>
            </a:endParaRPr>
          </a:p>
        </p:txBody>
      </p:sp>
      <p:sp>
        <p:nvSpPr>
          <p:cNvPr id="4" name="3 Rectángulo"/>
          <p:cNvSpPr/>
          <p:nvPr/>
        </p:nvSpPr>
        <p:spPr>
          <a:xfrm>
            <a:off x="5857884" y="4429132"/>
            <a:ext cx="2372252" cy="923330"/>
          </a:xfrm>
          <a:prstGeom prst="rect">
            <a:avLst/>
          </a:prstGeom>
          <a:noFill/>
        </p:spPr>
        <p:txBody>
          <a:bodyPr wrap="none" lIns="91440" tIns="45720" rIns="91440" bIns="45720">
            <a:spAutoFit/>
          </a:bodyPr>
          <a:lstStyle/>
          <a:p>
            <a:pPr algn="ctr"/>
            <a:r>
              <a:rPr lang="es-ES" sz="5400" b="1" dirty="0" smtClean="0">
                <a:ln w="19050">
                  <a:solidFill>
                    <a:schemeClr val="tx2">
                      <a:tint val="1000"/>
                    </a:schemeClr>
                  </a:solidFill>
                  <a:prstDash val="solid"/>
                </a:ln>
                <a:solidFill>
                  <a:schemeClr val="accent5">
                    <a:lumMod val="75000"/>
                  </a:schemeClr>
                </a:solidFill>
                <a:effectLst>
                  <a:outerShdw blurRad="50000" dist="50800" dir="7500000" algn="tl">
                    <a:srgbClr val="000000">
                      <a:shade val="5000"/>
                      <a:alpha val="35000"/>
                    </a:srgbClr>
                  </a:outerShdw>
                </a:effectLst>
              </a:rPr>
              <a:t>Privado</a:t>
            </a:r>
            <a:endParaRPr lang="es-ES" sz="5400" b="1" dirty="0">
              <a:ln w="19050">
                <a:solidFill>
                  <a:schemeClr val="tx2">
                    <a:tint val="1000"/>
                  </a:schemeClr>
                </a:solidFill>
                <a:prstDash val="solid"/>
              </a:ln>
              <a:solidFill>
                <a:schemeClr val="accent5">
                  <a:lumMod val="75000"/>
                </a:schemeClr>
              </a:solidFill>
              <a:effectLst>
                <a:outerShdw blurRad="50000" dist="50800" dir="7500000" algn="tl">
                  <a:srgbClr val="000000">
                    <a:shade val="5000"/>
                    <a:alpha val="35000"/>
                  </a:srgbClr>
                </a:outerShdw>
              </a:effectLst>
            </a:endParaRPr>
          </a:p>
        </p:txBody>
      </p:sp>
      <p:sp>
        <p:nvSpPr>
          <p:cNvPr id="5" name="4 Flecha derecha"/>
          <p:cNvSpPr/>
          <p:nvPr/>
        </p:nvSpPr>
        <p:spPr>
          <a:xfrm rot="8269526">
            <a:off x="1822286" y="3721240"/>
            <a:ext cx="1571636" cy="714380"/>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s-PE"/>
          </a:p>
        </p:txBody>
      </p:sp>
      <p:sp>
        <p:nvSpPr>
          <p:cNvPr id="6" name="5 Flecha derecha"/>
          <p:cNvSpPr/>
          <p:nvPr/>
        </p:nvSpPr>
        <p:spPr>
          <a:xfrm rot="2869526">
            <a:off x="5894252" y="3649802"/>
            <a:ext cx="1571636" cy="714380"/>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s-PE"/>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b="1" u="sng" dirty="0" smtClean="0">
                <a:solidFill>
                  <a:schemeClr val="accent5">
                    <a:lumMod val="75000"/>
                  </a:schemeClr>
                </a:solidFill>
                <a:latin typeface="+mn-lt"/>
              </a:rPr>
              <a:t>Formación Profesional</a:t>
            </a:r>
            <a:endParaRPr lang="es-PE" b="1" u="sng" dirty="0">
              <a:solidFill>
                <a:schemeClr val="accent5">
                  <a:lumMod val="75000"/>
                </a:schemeClr>
              </a:solidFill>
              <a:latin typeface="+mn-lt"/>
            </a:endParaRPr>
          </a:p>
        </p:txBody>
      </p:sp>
      <p:grpSp>
        <p:nvGrpSpPr>
          <p:cNvPr id="3" name="14 Grupo"/>
          <p:cNvGrpSpPr/>
          <p:nvPr/>
        </p:nvGrpSpPr>
        <p:grpSpPr>
          <a:xfrm>
            <a:off x="714348" y="1714488"/>
            <a:ext cx="1785950" cy="2000264"/>
            <a:chOff x="1000100" y="1643050"/>
            <a:chExt cx="2143140" cy="2714644"/>
          </a:xfrm>
        </p:grpSpPr>
        <p:cxnSp>
          <p:nvCxnSpPr>
            <p:cNvPr id="6" name="5 Conector recto"/>
            <p:cNvCxnSpPr/>
            <p:nvPr/>
          </p:nvCxnSpPr>
          <p:spPr>
            <a:xfrm rot="5400000">
              <a:off x="35687" y="3393281"/>
              <a:ext cx="1928826" cy="0"/>
            </a:xfrm>
            <a:prstGeom prst="line">
              <a:avLst/>
            </a:prstGeom>
          </p:spPr>
          <p:style>
            <a:lnRef idx="3">
              <a:schemeClr val="accent4"/>
            </a:lnRef>
            <a:fillRef idx="0">
              <a:schemeClr val="accent4"/>
            </a:fillRef>
            <a:effectRef idx="2">
              <a:schemeClr val="accent4"/>
            </a:effectRef>
            <a:fontRef idx="minor">
              <a:schemeClr val="tx1"/>
            </a:fontRef>
          </p:style>
        </p:cxnSp>
        <p:cxnSp>
          <p:nvCxnSpPr>
            <p:cNvPr id="8" name="7 Conector recto"/>
            <p:cNvCxnSpPr/>
            <p:nvPr/>
          </p:nvCxnSpPr>
          <p:spPr>
            <a:xfrm flipV="1">
              <a:off x="1000100" y="1643050"/>
              <a:ext cx="1071570" cy="785818"/>
            </a:xfrm>
            <a:prstGeom prst="line">
              <a:avLst/>
            </a:prstGeom>
          </p:spPr>
          <p:style>
            <a:lnRef idx="3">
              <a:schemeClr val="accent4"/>
            </a:lnRef>
            <a:fillRef idx="0">
              <a:schemeClr val="accent4"/>
            </a:fillRef>
            <a:effectRef idx="2">
              <a:schemeClr val="accent4"/>
            </a:effectRef>
            <a:fontRef idx="minor">
              <a:schemeClr val="tx1"/>
            </a:fontRef>
          </p:style>
        </p:cxnSp>
        <p:cxnSp>
          <p:nvCxnSpPr>
            <p:cNvPr id="11" name="10 Conector recto"/>
            <p:cNvCxnSpPr/>
            <p:nvPr/>
          </p:nvCxnSpPr>
          <p:spPr>
            <a:xfrm>
              <a:off x="2071670" y="1643050"/>
              <a:ext cx="1071570" cy="785818"/>
            </a:xfrm>
            <a:prstGeom prst="line">
              <a:avLst/>
            </a:prstGeom>
          </p:spPr>
          <p:style>
            <a:lnRef idx="3">
              <a:schemeClr val="accent4"/>
            </a:lnRef>
            <a:fillRef idx="0">
              <a:schemeClr val="accent4"/>
            </a:fillRef>
            <a:effectRef idx="2">
              <a:schemeClr val="accent4"/>
            </a:effectRef>
            <a:fontRef idx="minor">
              <a:schemeClr val="tx1"/>
            </a:fontRef>
          </p:style>
        </p:cxnSp>
        <p:cxnSp>
          <p:nvCxnSpPr>
            <p:cNvPr id="12" name="11 Conector recto"/>
            <p:cNvCxnSpPr/>
            <p:nvPr/>
          </p:nvCxnSpPr>
          <p:spPr>
            <a:xfrm rot="5400000">
              <a:off x="2178827" y="3393281"/>
              <a:ext cx="1928826" cy="0"/>
            </a:xfrm>
            <a:prstGeom prst="line">
              <a:avLst/>
            </a:prstGeom>
          </p:spPr>
          <p:style>
            <a:lnRef idx="3">
              <a:schemeClr val="accent4"/>
            </a:lnRef>
            <a:fillRef idx="0">
              <a:schemeClr val="accent4"/>
            </a:fillRef>
            <a:effectRef idx="2">
              <a:schemeClr val="accent4"/>
            </a:effectRef>
            <a:fontRef idx="minor">
              <a:schemeClr val="tx1"/>
            </a:fontRef>
          </p:style>
        </p:cxnSp>
        <p:cxnSp>
          <p:nvCxnSpPr>
            <p:cNvPr id="14" name="13 Conector recto"/>
            <p:cNvCxnSpPr/>
            <p:nvPr/>
          </p:nvCxnSpPr>
          <p:spPr>
            <a:xfrm>
              <a:off x="1000100" y="4357694"/>
              <a:ext cx="2143140" cy="0"/>
            </a:xfrm>
            <a:prstGeom prst="line">
              <a:avLst/>
            </a:prstGeom>
          </p:spPr>
          <p:style>
            <a:lnRef idx="3">
              <a:schemeClr val="accent4"/>
            </a:lnRef>
            <a:fillRef idx="0">
              <a:schemeClr val="accent4"/>
            </a:fillRef>
            <a:effectRef idx="2">
              <a:schemeClr val="accent4"/>
            </a:effectRef>
            <a:fontRef idx="minor">
              <a:schemeClr val="tx1"/>
            </a:fontRef>
          </p:style>
        </p:cxnSp>
      </p:grpSp>
      <p:grpSp>
        <p:nvGrpSpPr>
          <p:cNvPr id="4" name="15 Grupo"/>
          <p:cNvGrpSpPr/>
          <p:nvPr/>
        </p:nvGrpSpPr>
        <p:grpSpPr>
          <a:xfrm>
            <a:off x="3000364" y="1714488"/>
            <a:ext cx="1785950" cy="2000264"/>
            <a:chOff x="1000100" y="1643050"/>
            <a:chExt cx="2143140" cy="2714644"/>
          </a:xfrm>
        </p:grpSpPr>
        <p:cxnSp>
          <p:nvCxnSpPr>
            <p:cNvPr id="17" name="16 Conector recto"/>
            <p:cNvCxnSpPr/>
            <p:nvPr/>
          </p:nvCxnSpPr>
          <p:spPr>
            <a:xfrm rot="5400000">
              <a:off x="35687" y="3393281"/>
              <a:ext cx="1928826"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18" name="17 Conector recto"/>
            <p:cNvCxnSpPr/>
            <p:nvPr/>
          </p:nvCxnSpPr>
          <p:spPr>
            <a:xfrm flipV="1">
              <a:off x="1000100" y="1643050"/>
              <a:ext cx="1071570" cy="785818"/>
            </a:xfrm>
            <a:prstGeom prst="line">
              <a:avLst/>
            </a:prstGeom>
          </p:spPr>
          <p:style>
            <a:lnRef idx="3">
              <a:schemeClr val="accent3"/>
            </a:lnRef>
            <a:fillRef idx="0">
              <a:schemeClr val="accent3"/>
            </a:fillRef>
            <a:effectRef idx="2">
              <a:schemeClr val="accent3"/>
            </a:effectRef>
            <a:fontRef idx="minor">
              <a:schemeClr val="tx1"/>
            </a:fontRef>
          </p:style>
        </p:cxnSp>
        <p:cxnSp>
          <p:nvCxnSpPr>
            <p:cNvPr id="19" name="18 Conector recto"/>
            <p:cNvCxnSpPr/>
            <p:nvPr/>
          </p:nvCxnSpPr>
          <p:spPr>
            <a:xfrm>
              <a:off x="2071670" y="1643050"/>
              <a:ext cx="1071570" cy="785818"/>
            </a:xfrm>
            <a:prstGeom prst="line">
              <a:avLst/>
            </a:prstGeom>
          </p:spPr>
          <p:style>
            <a:lnRef idx="3">
              <a:schemeClr val="accent3"/>
            </a:lnRef>
            <a:fillRef idx="0">
              <a:schemeClr val="accent3"/>
            </a:fillRef>
            <a:effectRef idx="2">
              <a:schemeClr val="accent3"/>
            </a:effectRef>
            <a:fontRef idx="minor">
              <a:schemeClr val="tx1"/>
            </a:fontRef>
          </p:style>
        </p:cxnSp>
        <p:cxnSp>
          <p:nvCxnSpPr>
            <p:cNvPr id="20" name="19 Conector recto"/>
            <p:cNvCxnSpPr/>
            <p:nvPr/>
          </p:nvCxnSpPr>
          <p:spPr>
            <a:xfrm rot="5400000">
              <a:off x="2178827" y="3393281"/>
              <a:ext cx="1928826"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21" name="20 Conector recto"/>
            <p:cNvCxnSpPr/>
            <p:nvPr/>
          </p:nvCxnSpPr>
          <p:spPr>
            <a:xfrm>
              <a:off x="1000100" y="4357694"/>
              <a:ext cx="2143140" cy="0"/>
            </a:xfrm>
            <a:prstGeom prst="line">
              <a:avLst/>
            </a:prstGeom>
          </p:spPr>
          <p:style>
            <a:lnRef idx="3">
              <a:schemeClr val="accent3"/>
            </a:lnRef>
            <a:fillRef idx="0">
              <a:schemeClr val="accent3"/>
            </a:fillRef>
            <a:effectRef idx="2">
              <a:schemeClr val="accent3"/>
            </a:effectRef>
            <a:fontRef idx="minor">
              <a:schemeClr val="tx1"/>
            </a:fontRef>
          </p:style>
        </p:cxnSp>
      </p:grpSp>
      <p:sp>
        <p:nvSpPr>
          <p:cNvPr id="22" name="21 CuadroTexto"/>
          <p:cNvSpPr txBox="1"/>
          <p:nvPr/>
        </p:nvSpPr>
        <p:spPr>
          <a:xfrm>
            <a:off x="714348" y="2428868"/>
            <a:ext cx="1785950" cy="923330"/>
          </a:xfrm>
          <a:prstGeom prst="rect">
            <a:avLst/>
          </a:prstGeom>
          <a:noFill/>
        </p:spPr>
        <p:txBody>
          <a:bodyPr wrap="square" rtlCol="0">
            <a:spAutoFit/>
          </a:bodyPr>
          <a:lstStyle/>
          <a:p>
            <a:pPr algn="ctr"/>
            <a:r>
              <a:rPr lang="es-PE" b="1" dirty="0" smtClean="0">
                <a:solidFill>
                  <a:schemeClr val="accent4">
                    <a:lumMod val="75000"/>
                  </a:schemeClr>
                </a:solidFill>
                <a:effectLst>
                  <a:outerShdw blurRad="38100" dist="38100" dir="2700000" algn="tl">
                    <a:srgbClr val="000000">
                      <a:alpha val="43137"/>
                    </a:srgbClr>
                  </a:outerShdw>
                </a:effectLst>
              </a:rPr>
              <a:t>Instituto Superior Pedagógico</a:t>
            </a:r>
            <a:endParaRPr lang="es-PE" b="1" dirty="0">
              <a:solidFill>
                <a:schemeClr val="accent4">
                  <a:lumMod val="75000"/>
                </a:schemeClr>
              </a:solidFill>
              <a:effectLst>
                <a:outerShdw blurRad="38100" dist="38100" dir="2700000" algn="tl">
                  <a:srgbClr val="000000">
                    <a:alpha val="43137"/>
                  </a:srgbClr>
                </a:outerShdw>
              </a:effectLst>
            </a:endParaRPr>
          </a:p>
        </p:txBody>
      </p:sp>
      <p:sp>
        <p:nvSpPr>
          <p:cNvPr id="23" name="22 CuadroTexto"/>
          <p:cNvSpPr txBox="1"/>
          <p:nvPr/>
        </p:nvSpPr>
        <p:spPr>
          <a:xfrm>
            <a:off x="3214678" y="2714620"/>
            <a:ext cx="1714512" cy="369332"/>
          </a:xfrm>
          <a:prstGeom prst="rect">
            <a:avLst/>
          </a:prstGeom>
          <a:noFill/>
        </p:spPr>
        <p:txBody>
          <a:bodyPr wrap="square" rtlCol="0">
            <a:spAutoFit/>
          </a:bodyPr>
          <a:lstStyle/>
          <a:p>
            <a:r>
              <a:rPr lang="es-PE" b="1" dirty="0" smtClean="0">
                <a:solidFill>
                  <a:schemeClr val="accent3">
                    <a:lumMod val="75000"/>
                  </a:schemeClr>
                </a:solidFill>
                <a:effectLst>
                  <a:outerShdw blurRad="38100" dist="38100" dir="2700000" algn="tl">
                    <a:srgbClr val="000000">
                      <a:alpha val="43137"/>
                    </a:srgbClr>
                  </a:outerShdw>
                </a:effectLst>
              </a:rPr>
              <a:t>Universidad</a:t>
            </a:r>
            <a:endParaRPr lang="es-PE" b="1" dirty="0">
              <a:solidFill>
                <a:schemeClr val="accent3">
                  <a:lumMod val="75000"/>
                </a:schemeClr>
              </a:solidFill>
              <a:effectLst>
                <a:outerShdw blurRad="38100" dist="38100" dir="2700000" algn="tl">
                  <a:srgbClr val="000000">
                    <a:alpha val="43137"/>
                  </a:srgbClr>
                </a:outerShdw>
              </a:effectLst>
            </a:endParaRPr>
          </a:p>
        </p:txBody>
      </p:sp>
      <p:sp>
        <p:nvSpPr>
          <p:cNvPr id="24" name="23 CuadroTexto"/>
          <p:cNvSpPr txBox="1"/>
          <p:nvPr/>
        </p:nvSpPr>
        <p:spPr>
          <a:xfrm>
            <a:off x="2643174" y="2786058"/>
            <a:ext cx="500066" cy="369332"/>
          </a:xfrm>
          <a:prstGeom prst="rect">
            <a:avLst/>
          </a:prstGeom>
          <a:noFill/>
        </p:spPr>
        <p:txBody>
          <a:bodyPr wrap="square" rtlCol="0">
            <a:spAutoFit/>
          </a:bodyPr>
          <a:lstStyle/>
          <a:p>
            <a:r>
              <a:rPr lang="es-PE" dirty="0" smtClean="0"/>
              <a:t>o</a:t>
            </a:r>
            <a:endParaRPr lang="es-PE" dirty="0"/>
          </a:p>
        </p:txBody>
      </p:sp>
      <p:sp>
        <p:nvSpPr>
          <p:cNvPr id="25" name="24 Flecha derecha"/>
          <p:cNvSpPr/>
          <p:nvPr/>
        </p:nvSpPr>
        <p:spPr>
          <a:xfrm>
            <a:off x="5143504" y="2643182"/>
            <a:ext cx="642942" cy="571504"/>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PE"/>
          </a:p>
        </p:txBody>
      </p:sp>
      <p:sp>
        <p:nvSpPr>
          <p:cNvPr id="26" name="25 CuadroTexto"/>
          <p:cNvSpPr txBox="1"/>
          <p:nvPr/>
        </p:nvSpPr>
        <p:spPr>
          <a:xfrm>
            <a:off x="5857884" y="2500306"/>
            <a:ext cx="1428760" cy="923330"/>
          </a:xfrm>
          <a:prstGeom prst="rect">
            <a:avLst/>
          </a:prstGeom>
          <a:noFill/>
        </p:spPr>
        <p:txBody>
          <a:bodyPr wrap="square" rtlCol="0">
            <a:spAutoFit/>
          </a:bodyPr>
          <a:lstStyle/>
          <a:p>
            <a:pPr algn="ctr"/>
            <a:r>
              <a:rPr lang="es-PE" dirty="0"/>
              <a:t>Diez semestres académicos</a:t>
            </a:r>
          </a:p>
        </p:txBody>
      </p:sp>
      <p:sp>
        <p:nvSpPr>
          <p:cNvPr id="27" name="26 CuadroTexto"/>
          <p:cNvSpPr txBox="1"/>
          <p:nvPr/>
        </p:nvSpPr>
        <p:spPr>
          <a:xfrm>
            <a:off x="7572396" y="2500306"/>
            <a:ext cx="1428728" cy="646331"/>
          </a:xfrm>
          <a:prstGeom prst="rect">
            <a:avLst/>
          </a:prstGeom>
          <a:noFill/>
        </p:spPr>
        <p:txBody>
          <a:bodyPr wrap="square" rtlCol="0">
            <a:spAutoFit/>
          </a:bodyPr>
          <a:lstStyle/>
          <a:p>
            <a:pPr algn="ctr"/>
            <a:r>
              <a:rPr lang="es-PE" dirty="0" smtClean="0"/>
              <a:t>Práctica Profesional</a:t>
            </a:r>
            <a:endParaRPr lang="es-PE" dirty="0"/>
          </a:p>
        </p:txBody>
      </p:sp>
      <p:sp>
        <p:nvSpPr>
          <p:cNvPr id="28" name="27 Más"/>
          <p:cNvSpPr/>
          <p:nvPr/>
        </p:nvSpPr>
        <p:spPr>
          <a:xfrm>
            <a:off x="7143768" y="2500306"/>
            <a:ext cx="571504" cy="642942"/>
          </a:xfrm>
          <a:prstGeom prst="mathPlus">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PE"/>
          </a:p>
        </p:txBody>
      </p:sp>
      <p:sp>
        <p:nvSpPr>
          <p:cNvPr id="29" name="28 CuadroTexto"/>
          <p:cNvSpPr txBox="1"/>
          <p:nvPr/>
        </p:nvSpPr>
        <p:spPr>
          <a:xfrm>
            <a:off x="928662" y="4643446"/>
            <a:ext cx="7572428" cy="1200329"/>
          </a:xfrm>
          <a:prstGeom prst="rect">
            <a:avLst/>
          </a:prstGeom>
          <a:noFill/>
        </p:spPr>
        <p:txBody>
          <a:bodyPr wrap="square" rtlCol="0">
            <a:spAutoFit/>
          </a:bodyPr>
          <a:lstStyle/>
          <a:p>
            <a:pPr algn="ctr"/>
            <a:r>
              <a:rPr lang="es-PE" sz="2400" dirty="0" smtClean="0"/>
              <a:t>El M</a:t>
            </a:r>
            <a:r>
              <a:rPr lang="es-PE" sz="2400" b="1" dirty="0" smtClean="0">
                <a:solidFill>
                  <a:schemeClr val="accent1">
                    <a:lumMod val="75000"/>
                  </a:schemeClr>
                </a:solidFill>
              </a:rPr>
              <a:t>inisterio de Educación </a:t>
            </a:r>
            <a:r>
              <a:rPr lang="es-PE" sz="2400" dirty="0" smtClean="0"/>
              <a:t>promueve la </a:t>
            </a:r>
            <a:r>
              <a:rPr lang="es-PE" sz="2400" u="sng" dirty="0" smtClean="0">
                <a:solidFill>
                  <a:schemeClr val="accent2">
                    <a:lumMod val="75000"/>
                  </a:schemeClr>
                </a:solidFill>
              </a:rPr>
              <a:t>profesionalización, perfeccionamiento y especialización</a:t>
            </a:r>
            <a:r>
              <a:rPr lang="es-PE" sz="2400" dirty="0" smtClean="0"/>
              <a:t> para </a:t>
            </a:r>
            <a:r>
              <a:rPr lang="es-PE" sz="2400" cap="all" dirty="0" smtClean="0">
                <a:solidFill>
                  <a:schemeClr val="accent3">
                    <a:lumMod val="75000"/>
                  </a:schemeClr>
                </a:solidFill>
                <a:effectLst>
                  <a:outerShdw blurRad="38100" dist="38100" dir="2700000" algn="tl">
                    <a:srgbClr val="000000">
                      <a:alpha val="43137"/>
                    </a:srgbClr>
                  </a:outerShdw>
                </a:effectLst>
              </a:rPr>
              <a:t>docentes sin título pedagógico</a:t>
            </a:r>
            <a:endParaRPr lang="es-PE" sz="2400" cap="all" dirty="0">
              <a:solidFill>
                <a:schemeClr val="accent3">
                  <a:lumMod val="75000"/>
                </a:schemeClr>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214290"/>
            <a:ext cx="8229600" cy="1143000"/>
          </a:xfrm>
        </p:spPr>
        <p:txBody>
          <a:bodyPr/>
          <a:lstStyle/>
          <a:p>
            <a:r>
              <a:rPr lang="es-PE" b="1" u="sng" dirty="0" smtClean="0">
                <a:solidFill>
                  <a:schemeClr val="accent3">
                    <a:lumMod val="75000"/>
                  </a:schemeClr>
                </a:solidFill>
              </a:rPr>
              <a:t>Derechos y Deberes</a:t>
            </a:r>
            <a:endParaRPr lang="es-PE" b="1" u="sng" dirty="0">
              <a:solidFill>
                <a:schemeClr val="accent3">
                  <a:lumMod val="75000"/>
                </a:schemeClr>
              </a:solidFill>
            </a:endParaRPr>
          </a:p>
        </p:txBody>
      </p:sp>
      <p:sp>
        <p:nvSpPr>
          <p:cNvPr id="4" name="3 CuadroTexto"/>
          <p:cNvSpPr txBox="1"/>
          <p:nvPr/>
        </p:nvSpPr>
        <p:spPr>
          <a:xfrm>
            <a:off x="642910" y="1142984"/>
            <a:ext cx="2286016" cy="323165"/>
          </a:xfrm>
          <a:prstGeom prst="rect">
            <a:avLst/>
          </a:prstGeom>
          <a:noFill/>
        </p:spPr>
        <p:txBody>
          <a:bodyPr wrap="square" rtlCol="0">
            <a:spAutoFit/>
          </a:bodyPr>
          <a:lstStyle/>
          <a:p>
            <a:pPr>
              <a:buFont typeface="Arial" pitchFamily="34" charset="0"/>
              <a:buChar char="•"/>
            </a:pPr>
            <a:r>
              <a:rPr lang="es-PE" sz="1500" b="1" dirty="0" smtClean="0"/>
              <a:t>Estabilidad Laboral</a:t>
            </a:r>
            <a:endParaRPr lang="es-PE" sz="1500" b="1" dirty="0"/>
          </a:p>
        </p:txBody>
      </p:sp>
      <p:sp>
        <p:nvSpPr>
          <p:cNvPr id="5" name="4 CuadroTexto"/>
          <p:cNvSpPr txBox="1"/>
          <p:nvPr/>
        </p:nvSpPr>
        <p:spPr>
          <a:xfrm>
            <a:off x="642910" y="1428736"/>
            <a:ext cx="3286148" cy="323165"/>
          </a:xfrm>
          <a:prstGeom prst="rect">
            <a:avLst/>
          </a:prstGeom>
          <a:noFill/>
        </p:spPr>
        <p:txBody>
          <a:bodyPr wrap="square" rtlCol="0">
            <a:spAutoFit/>
          </a:bodyPr>
          <a:lstStyle/>
          <a:p>
            <a:pPr>
              <a:buFont typeface="Arial" pitchFamily="34" charset="0"/>
              <a:buChar char="•"/>
            </a:pPr>
            <a:r>
              <a:rPr lang="es-PE" sz="1500" b="1" dirty="0" smtClean="0"/>
              <a:t>Percibir una remuneración justa</a:t>
            </a:r>
            <a:endParaRPr lang="es-PE" sz="1500" b="1" dirty="0"/>
          </a:p>
        </p:txBody>
      </p:sp>
      <p:sp>
        <p:nvSpPr>
          <p:cNvPr id="6" name="5 CuadroTexto"/>
          <p:cNvSpPr txBox="1"/>
          <p:nvPr/>
        </p:nvSpPr>
        <p:spPr>
          <a:xfrm>
            <a:off x="642910" y="1714489"/>
            <a:ext cx="1428760" cy="553998"/>
          </a:xfrm>
          <a:prstGeom prst="rect">
            <a:avLst/>
          </a:prstGeom>
          <a:noFill/>
        </p:spPr>
        <p:txBody>
          <a:bodyPr wrap="square" rtlCol="0">
            <a:spAutoFit/>
          </a:bodyPr>
          <a:lstStyle/>
          <a:p>
            <a:pPr>
              <a:buFont typeface="Arial" pitchFamily="34" charset="0"/>
              <a:buChar char="•"/>
            </a:pPr>
            <a:r>
              <a:rPr lang="es-PE" sz="1500" b="1" dirty="0" smtClean="0"/>
              <a:t>Participar en la</a:t>
            </a:r>
            <a:endParaRPr lang="es-PE" sz="1500" b="1" dirty="0"/>
          </a:p>
        </p:txBody>
      </p:sp>
      <p:sp>
        <p:nvSpPr>
          <p:cNvPr id="7" name="6 CuadroTexto"/>
          <p:cNvSpPr txBox="1"/>
          <p:nvPr/>
        </p:nvSpPr>
        <p:spPr>
          <a:xfrm>
            <a:off x="2357422" y="1714488"/>
            <a:ext cx="1500198" cy="323165"/>
          </a:xfrm>
          <a:prstGeom prst="rect">
            <a:avLst/>
          </a:prstGeom>
          <a:noFill/>
        </p:spPr>
        <p:txBody>
          <a:bodyPr wrap="square" rtlCol="0">
            <a:spAutoFit/>
          </a:bodyPr>
          <a:lstStyle/>
          <a:p>
            <a:r>
              <a:rPr lang="es-PE" sz="1500" i="1" dirty="0" smtClean="0"/>
              <a:t>Formación</a:t>
            </a:r>
            <a:endParaRPr lang="es-PE" sz="1500" i="1" dirty="0"/>
          </a:p>
        </p:txBody>
      </p:sp>
      <p:sp>
        <p:nvSpPr>
          <p:cNvPr id="8" name="7 CuadroTexto"/>
          <p:cNvSpPr txBox="1"/>
          <p:nvPr/>
        </p:nvSpPr>
        <p:spPr>
          <a:xfrm>
            <a:off x="2357422" y="2000240"/>
            <a:ext cx="1214446" cy="323165"/>
          </a:xfrm>
          <a:prstGeom prst="rect">
            <a:avLst/>
          </a:prstGeom>
          <a:noFill/>
        </p:spPr>
        <p:txBody>
          <a:bodyPr wrap="square" rtlCol="0">
            <a:spAutoFit/>
          </a:bodyPr>
          <a:lstStyle/>
          <a:p>
            <a:r>
              <a:rPr lang="es-PE" sz="1500" i="1" dirty="0" smtClean="0"/>
              <a:t>Ejecución</a:t>
            </a:r>
            <a:endParaRPr lang="es-PE" sz="1500" i="1" dirty="0"/>
          </a:p>
        </p:txBody>
      </p:sp>
      <p:sp>
        <p:nvSpPr>
          <p:cNvPr id="9" name="8 CuadroTexto"/>
          <p:cNvSpPr txBox="1"/>
          <p:nvPr/>
        </p:nvSpPr>
        <p:spPr>
          <a:xfrm>
            <a:off x="2357422" y="2285992"/>
            <a:ext cx="1357322" cy="323165"/>
          </a:xfrm>
          <a:prstGeom prst="rect">
            <a:avLst/>
          </a:prstGeom>
          <a:noFill/>
        </p:spPr>
        <p:txBody>
          <a:bodyPr wrap="square" rtlCol="0">
            <a:spAutoFit/>
          </a:bodyPr>
          <a:lstStyle/>
          <a:p>
            <a:r>
              <a:rPr lang="es-PE" sz="1500" i="1" dirty="0" smtClean="0"/>
              <a:t>Evaluación</a:t>
            </a:r>
            <a:endParaRPr lang="es-PE" sz="1500" i="1" dirty="0"/>
          </a:p>
        </p:txBody>
      </p:sp>
      <p:cxnSp>
        <p:nvCxnSpPr>
          <p:cNvPr id="11" name="10 Conector recto de flecha"/>
          <p:cNvCxnSpPr>
            <a:stCxn id="6" idx="3"/>
            <a:endCxn id="7" idx="1"/>
          </p:cNvCxnSpPr>
          <p:nvPr/>
        </p:nvCxnSpPr>
        <p:spPr>
          <a:xfrm flipV="1">
            <a:off x="2071670" y="1876071"/>
            <a:ext cx="285752" cy="115417"/>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3" name="12 Conector recto de flecha"/>
          <p:cNvCxnSpPr>
            <a:stCxn id="6" idx="3"/>
            <a:endCxn id="8" idx="1"/>
          </p:cNvCxnSpPr>
          <p:nvPr/>
        </p:nvCxnSpPr>
        <p:spPr>
          <a:xfrm>
            <a:off x="2071670" y="1991488"/>
            <a:ext cx="285752" cy="17033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5" name="14 Conector recto de flecha"/>
          <p:cNvCxnSpPr>
            <a:stCxn id="6" idx="3"/>
            <a:endCxn id="9" idx="1"/>
          </p:cNvCxnSpPr>
          <p:nvPr/>
        </p:nvCxnSpPr>
        <p:spPr>
          <a:xfrm>
            <a:off x="2071670" y="1991488"/>
            <a:ext cx="285752" cy="456087"/>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6" name="15 CuadroTexto"/>
          <p:cNvSpPr txBox="1"/>
          <p:nvPr/>
        </p:nvSpPr>
        <p:spPr>
          <a:xfrm>
            <a:off x="3571868" y="2000240"/>
            <a:ext cx="2357454" cy="323165"/>
          </a:xfrm>
          <a:prstGeom prst="rect">
            <a:avLst/>
          </a:prstGeom>
          <a:noFill/>
        </p:spPr>
        <p:txBody>
          <a:bodyPr wrap="square" rtlCol="0">
            <a:spAutoFit/>
          </a:bodyPr>
          <a:lstStyle/>
          <a:p>
            <a:r>
              <a:rPr lang="es-PE" sz="1500" dirty="0" smtClean="0">
                <a:effectLst>
                  <a:outerShdw blurRad="38100" dist="38100" dir="2700000" algn="tl">
                    <a:srgbClr val="000000">
                      <a:alpha val="43137"/>
                    </a:srgbClr>
                  </a:outerShdw>
                </a:effectLst>
              </a:rPr>
              <a:t>Planes de trabajo C.E.</a:t>
            </a:r>
            <a:endParaRPr lang="es-PE" sz="1500" dirty="0">
              <a:effectLst>
                <a:outerShdw blurRad="38100" dist="38100" dir="2700000" algn="tl">
                  <a:srgbClr val="000000">
                    <a:alpha val="43137"/>
                  </a:srgbClr>
                </a:outerShdw>
              </a:effectLst>
            </a:endParaRPr>
          </a:p>
        </p:txBody>
      </p:sp>
      <p:sp>
        <p:nvSpPr>
          <p:cNvPr id="17" name="16 Cerrar llave"/>
          <p:cNvSpPr/>
          <p:nvPr/>
        </p:nvSpPr>
        <p:spPr>
          <a:xfrm>
            <a:off x="3286116" y="1785926"/>
            <a:ext cx="357190" cy="785818"/>
          </a:xfrm>
          <a:prstGeom prst="rightBrace">
            <a:avLst>
              <a:gd name="adj1" fmla="val 23173"/>
              <a:gd name="adj2" fmla="val 50000"/>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s-PE" sz="1500"/>
          </a:p>
        </p:txBody>
      </p:sp>
      <p:sp>
        <p:nvSpPr>
          <p:cNvPr id="18" name="17 CuadroTexto"/>
          <p:cNvSpPr txBox="1"/>
          <p:nvPr/>
        </p:nvSpPr>
        <p:spPr>
          <a:xfrm>
            <a:off x="642910" y="2571744"/>
            <a:ext cx="1785950" cy="323165"/>
          </a:xfrm>
          <a:prstGeom prst="rect">
            <a:avLst/>
          </a:prstGeom>
          <a:noFill/>
        </p:spPr>
        <p:txBody>
          <a:bodyPr wrap="square" rtlCol="0">
            <a:spAutoFit/>
          </a:bodyPr>
          <a:lstStyle/>
          <a:p>
            <a:pPr>
              <a:buFont typeface="Arial" pitchFamily="34" charset="0"/>
              <a:buChar char="•"/>
            </a:pPr>
            <a:r>
              <a:rPr lang="es-PE" sz="1500" b="1" dirty="0" smtClean="0"/>
              <a:t>Creativo</a:t>
            </a:r>
            <a:endParaRPr lang="es-PE" sz="1500" b="1" dirty="0"/>
          </a:p>
        </p:txBody>
      </p:sp>
      <p:sp>
        <p:nvSpPr>
          <p:cNvPr id="19" name="18 CuadroTexto"/>
          <p:cNvSpPr txBox="1"/>
          <p:nvPr/>
        </p:nvSpPr>
        <p:spPr>
          <a:xfrm>
            <a:off x="642910" y="2857497"/>
            <a:ext cx="2286016" cy="553998"/>
          </a:xfrm>
          <a:prstGeom prst="rect">
            <a:avLst/>
          </a:prstGeom>
          <a:noFill/>
        </p:spPr>
        <p:txBody>
          <a:bodyPr wrap="square" rtlCol="0">
            <a:spAutoFit/>
          </a:bodyPr>
          <a:lstStyle/>
          <a:p>
            <a:pPr>
              <a:buFont typeface="Arial" pitchFamily="34" charset="0"/>
              <a:buChar char="•"/>
            </a:pPr>
            <a:r>
              <a:rPr lang="es-PE" sz="1500" b="1" dirty="0" smtClean="0"/>
              <a:t>Apoyo permanente para su</a:t>
            </a:r>
            <a:endParaRPr lang="es-PE" sz="1500" b="1" dirty="0"/>
          </a:p>
        </p:txBody>
      </p:sp>
      <p:sp>
        <p:nvSpPr>
          <p:cNvPr id="20" name="19 CuadroTexto"/>
          <p:cNvSpPr txBox="1"/>
          <p:nvPr/>
        </p:nvSpPr>
        <p:spPr>
          <a:xfrm>
            <a:off x="3286116" y="2857496"/>
            <a:ext cx="1928826" cy="323165"/>
          </a:xfrm>
          <a:prstGeom prst="rect">
            <a:avLst/>
          </a:prstGeom>
          <a:noFill/>
        </p:spPr>
        <p:txBody>
          <a:bodyPr wrap="square" rtlCol="0">
            <a:spAutoFit/>
          </a:bodyPr>
          <a:lstStyle/>
          <a:p>
            <a:r>
              <a:rPr lang="es-PE" sz="1500" i="1" dirty="0" smtClean="0"/>
              <a:t>Capacitación</a:t>
            </a:r>
            <a:endParaRPr lang="es-PE" sz="1500" i="1" dirty="0"/>
          </a:p>
        </p:txBody>
      </p:sp>
      <p:sp>
        <p:nvSpPr>
          <p:cNvPr id="21" name="20 CuadroTexto"/>
          <p:cNvSpPr txBox="1"/>
          <p:nvPr/>
        </p:nvSpPr>
        <p:spPr>
          <a:xfrm>
            <a:off x="3286116" y="3143248"/>
            <a:ext cx="2071702" cy="323165"/>
          </a:xfrm>
          <a:prstGeom prst="rect">
            <a:avLst/>
          </a:prstGeom>
          <a:noFill/>
        </p:spPr>
        <p:txBody>
          <a:bodyPr wrap="square" rtlCol="0">
            <a:spAutoFit/>
          </a:bodyPr>
          <a:lstStyle/>
          <a:p>
            <a:r>
              <a:rPr lang="es-PE" sz="1500" i="1" dirty="0" smtClean="0"/>
              <a:t>Perfeccionamiento</a:t>
            </a:r>
            <a:endParaRPr lang="es-PE" sz="1500" i="1" dirty="0"/>
          </a:p>
        </p:txBody>
      </p:sp>
      <p:sp>
        <p:nvSpPr>
          <p:cNvPr id="22" name="21 CuadroTexto"/>
          <p:cNvSpPr txBox="1"/>
          <p:nvPr/>
        </p:nvSpPr>
        <p:spPr>
          <a:xfrm>
            <a:off x="3286116" y="3429000"/>
            <a:ext cx="1857388" cy="323165"/>
          </a:xfrm>
          <a:prstGeom prst="rect">
            <a:avLst/>
          </a:prstGeom>
          <a:noFill/>
        </p:spPr>
        <p:txBody>
          <a:bodyPr wrap="square" rtlCol="0">
            <a:spAutoFit/>
          </a:bodyPr>
          <a:lstStyle/>
          <a:p>
            <a:r>
              <a:rPr lang="es-PE" sz="1500" i="1" dirty="0" smtClean="0"/>
              <a:t>Especialización</a:t>
            </a:r>
            <a:endParaRPr lang="es-PE" sz="1500" i="1" dirty="0"/>
          </a:p>
        </p:txBody>
      </p:sp>
      <p:cxnSp>
        <p:nvCxnSpPr>
          <p:cNvPr id="24" name="23 Conector recto de flecha"/>
          <p:cNvCxnSpPr>
            <a:stCxn id="19" idx="3"/>
            <a:endCxn id="20" idx="1"/>
          </p:cNvCxnSpPr>
          <p:nvPr/>
        </p:nvCxnSpPr>
        <p:spPr>
          <a:xfrm flipV="1">
            <a:off x="2928926" y="3019079"/>
            <a:ext cx="357190" cy="115417"/>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6" name="25 Conector recto de flecha"/>
          <p:cNvCxnSpPr>
            <a:stCxn id="19" idx="3"/>
            <a:endCxn id="21" idx="1"/>
          </p:cNvCxnSpPr>
          <p:nvPr/>
        </p:nvCxnSpPr>
        <p:spPr>
          <a:xfrm>
            <a:off x="2928926" y="3134496"/>
            <a:ext cx="357190" cy="17033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8" name="27 Conector recto de flecha"/>
          <p:cNvCxnSpPr>
            <a:stCxn id="19" idx="3"/>
            <a:endCxn id="22" idx="1"/>
          </p:cNvCxnSpPr>
          <p:nvPr/>
        </p:nvCxnSpPr>
        <p:spPr>
          <a:xfrm>
            <a:off x="2928926" y="3134496"/>
            <a:ext cx="357190" cy="456087"/>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29" name="28 CuadroTexto"/>
          <p:cNvSpPr txBox="1"/>
          <p:nvPr/>
        </p:nvSpPr>
        <p:spPr>
          <a:xfrm>
            <a:off x="642910" y="3786190"/>
            <a:ext cx="1571636" cy="553998"/>
          </a:xfrm>
          <a:prstGeom prst="rect">
            <a:avLst/>
          </a:prstGeom>
          <a:noFill/>
        </p:spPr>
        <p:txBody>
          <a:bodyPr wrap="square" rtlCol="0">
            <a:spAutoFit/>
          </a:bodyPr>
          <a:lstStyle/>
          <a:p>
            <a:pPr>
              <a:buFont typeface="Arial" pitchFamily="34" charset="0"/>
              <a:buChar char="•"/>
            </a:pPr>
            <a:r>
              <a:rPr lang="es-PE" sz="1500" b="1" dirty="0" smtClean="0"/>
              <a:t>Gozar vacaciones</a:t>
            </a:r>
            <a:endParaRPr lang="es-PE" sz="1500" b="1" dirty="0"/>
          </a:p>
        </p:txBody>
      </p:sp>
      <p:sp>
        <p:nvSpPr>
          <p:cNvPr id="30" name="29 CuadroTexto"/>
          <p:cNvSpPr txBox="1"/>
          <p:nvPr/>
        </p:nvSpPr>
        <p:spPr>
          <a:xfrm>
            <a:off x="2643174" y="3786191"/>
            <a:ext cx="785818" cy="323165"/>
          </a:xfrm>
          <a:prstGeom prst="rect">
            <a:avLst/>
          </a:prstGeom>
          <a:noFill/>
        </p:spPr>
        <p:txBody>
          <a:bodyPr wrap="square" rtlCol="0">
            <a:spAutoFit/>
          </a:bodyPr>
          <a:lstStyle/>
          <a:p>
            <a:r>
              <a:rPr lang="es-PE" sz="1500" i="1" dirty="0" smtClean="0"/>
              <a:t>30 días</a:t>
            </a:r>
            <a:endParaRPr lang="es-PE" sz="1500" i="1" dirty="0"/>
          </a:p>
        </p:txBody>
      </p:sp>
      <p:sp>
        <p:nvSpPr>
          <p:cNvPr id="31" name="30 CuadroTexto"/>
          <p:cNvSpPr txBox="1"/>
          <p:nvPr/>
        </p:nvSpPr>
        <p:spPr>
          <a:xfrm>
            <a:off x="2643174" y="4071943"/>
            <a:ext cx="785818" cy="323165"/>
          </a:xfrm>
          <a:prstGeom prst="rect">
            <a:avLst/>
          </a:prstGeom>
          <a:noFill/>
        </p:spPr>
        <p:txBody>
          <a:bodyPr wrap="square" rtlCol="0">
            <a:spAutoFit/>
          </a:bodyPr>
          <a:lstStyle/>
          <a:p>
            <a:r>
              <a:rPr lang="es-PE" sz="1500" i="1" dirty="0" smtClean="0"/>
              <a:t>60 días</a:t>
            </a:r>
            <a:endParaRPr lang="es-PE" sz="1500" i="1" dirty="0"/>
          </a:p>
        </p:txBody>
      </p:sp>
      <p:sp>
        <p:nvSpPr>
          <p:cNvPr id="32" name="31 CuadroTexto"/>
          <p:cNvSpPr txBox="1"/>
          <p:nvPr/>
        </p:nvSpPr>
        <p:spPr>
          <a:xfrm>
            <a:off x="3714744" y="3786190"/>
            <a:ext cx="3643338" cy="323165"/>
          </a:xfrm>
          <a:prstGeom prst="rect">
            <a:avLst/>
          </a:prstGeom>
          <a:noFill/>
        </p:spPr>
        <p:txBody>
          <a:bodyPr wrap="square" rtlCol="0">
            <a:spAutoFit/>
          </a:bodyPr>
          <a:lstStyle/>
          <a:p>
            <a:r>
              <a:rPr lang="es-PE" sz="1500" dirty="0" smtClean="0">
                <a:effectLst>
                  <a:outerShdw blurRad="38100" dist="38100" dir="2700000" algn="tl">
                    <a:srgbClr val="000000">
                      <a:alpha val="43137"/>
                    </a:srgbClr>
                  </a:outerShdw>
                </a:effectLst>
              </a:rPr>
              <a:t>Personal jerarquía y administrativo</a:t>
            </a:r>
            <a:endParaRPr lang="es-PE" sz="1500" dirty="0">
              <a:effectLst>
                <a:outerShdw blurRad="38100" dist="38100" dir="2700000" algn="tl">
                  <a:srgbClr val="000000">
                    <a:alpha val="43137"/>
                  </a:srgbClr>
                </a:outerShdw>
              </a:effectLst>
            </a:endParaRPr>
          </a:p>
        </p:txBody>
      </p:sp>
      <p:sp>
        <p:nvSpPr>
          <p:cNvPr id="33" name="32 CuadroTexto"/>
          <p:cNvSpPr txBox="1"/>
          <p:nvPr/>
        </p:nvSpPr>
        <p:spPr>
          <a:xfrm>
            <a:off x="3714744" y="4071942"/>
            <a:ext cx="3143272" cy="323165"/>
          </a:xfrm>
          <a:prstGeom prst="rect">
            <a:avLst/>
          </a:prstGeom>
          <a:noFill/>
        </p:spPr>
        <p:txBody>
          <a:bodyPr wrap="square" rtlCol="0">
            <a:spAutoFit/>
          </a:bodyPr>
          <a:lstStyle/>
          <a:p>
            <a:r>
              <a:rPr lang="es-PE" sz="1500" dirty="0" smtClean="0">
                <a:effectLst>
                  <a:outerShdw blurRad="38100" dist="38100" dir="2700000" algn="tl">
                    <a:srgbClr val="000000">
                      <a:alpha val="43137"/>
                    </a:srgbClr>
                  </a:outerShdw>
                </a:effectLst>
              </a:rPr>
              <a:t>Docentes</a:t>
            </a:r>
            <a:endParaRPr lang="es-PE" sz="1500" dirty="0">
              <a:effectLst>
                <a:outerShdw blurRad="38100" dist="38100" dir="2700000" algn="tl">
                  <a:srgbClr val="000000">
                    <a:alpha val="43137"/>
                  </a:srgbClr>
                </a:outerShdw>
              </a:effectLst>
            </a:endParaRPr>
          </a:p>
        </p:txBody>
      </p:sp>
      <p:cxnSp>
        <p:nvCxnSpPr>
          <p:cNvPr id="35" name="34 Conector recto de flecha"/>
          <p:cNvCxnSpPr>
            <a:stCxn id="29" idx="3"/>
            <a:endCxn id="30" idx="1"/>
          </p:cNvCxnSpPr>
          <p:nvPr/>
        </p:nvCxnSpPr>
        <p:spPr>
          <a:xfrm flipV="1">
            <a:off x="2214546" y="3947774"/>
            <a:ext cx="428628" cy="11541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37" name="36 Conector recto de flecha"/>
          <p:cNvCxnSpPr>
            <a:stCxn id="29" idx="3"/>
            <a:endCxn id="31" idx="1"/>
          </p:cNvCxnSpPr>
          <p:nvPr/>
        </p:nvCxnSpPr>
        <p:spPr>
          <a:xfrm>
            <a:off x="2214546" y="4063189"/>
            <a:ext cx="428628" cy="170337"/>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46" name="45 Conector recto de flecha"/>
          <p:cNvCxnSpPr>
            <a:stCxn id="30" idx="3"/>
            <a:endCxn id="32" idx="1"/>
          </p:cNvCxnSpPr>
          <p:nvPr/>
        </p:nvCxnSpPr>
        <p:spPr>
          <a:xfrm flipV="1">
            <a:off x="3428992" y="3947773"/>
            <a:ext cx="285752" cy="1"/>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48" name="47 Conector recto de flecha"/>
          <p:cNvCxnSpPr>
            <a:stCxn id="31" idx="3"/>
            <a:endCxn id="33" idx="1"/>
          </p:cNvCxnSpPr>
          <p:nvPr/>
        </p:nvCxnSpPr>
        <p:spPr>
          <a:xfrm flipV="1">
            <a:off x="3428992" y="4233525"/>
            <a:ext cx="285752" cy="1"/>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49" name="48 CuadroTexto"/>
          <p:cNvSpPr txBox="1"/>
          <p:nvPr/>
        </p:nvSpPr>
        <p:spPr>
          <a:xfrm>
            <a:off x="642910" y="4357694"/>
            <a:ext cx="4214842" cy="323165"/>
          </a:xfrm>
          <a:prstGeom prst="rect">
            <a:avLst/>
          </a:prstGeom>
          <a:noFill/>
        </p:spPr>
        <p:txBody>
          <a:bodyPr wrap="square" rtlCol="0">
            <a:spAutoFit/>
          </a:bodyPr>
          <a:lstStyle/>
          <a:p>
            <a:pPr>
              <a:buFont typeface="Arial" pitchFamily="34" charset="0"/>
              <a:buChar char="•"/>
            </a:pPr>
            <a:r>
              <a:rPr lang="es-PE" sz="1500" b="1" dirty="0" smtClean="0"/>
              <a:t>Información de su evaluación profesional</a:t>
            </a:r>
            <a:endParaRPr lang="es-PE" sz="1500" b="1" dirty="0"/>
          </a:p>
        </p:txBody>
      </p:sp>
      <p:sp>
        <p:nvSpPr>
          <p:cNvPr id="95" name="94 CuadroTexto"/>
          <p:cNvSpPr txBox="1"/>
          <p:nvPr/>
        </p:nvSpPr>
        <p:spPr>
          <a:xfrm>
            <a:off x="642910" y="4643446"/>
            <a:ext cx="3214710" cy="323165"/>
          </a:xfrm>
          <a:prstGeom prst="rect">
            <a:avLst/>
          </a:prstGeom>
          <a:noFill/>
        </p:spPr>
        <p:txBody>
          <a:bodyPr wrap="square" rtlCol="0">
            <a:spAutoFit/>
          </a:bodyPr>
          <a:lstStyle/>
          <a:p>
            <a:pPr>
              <a:buFont typeface="Arial" pitchFamily="34" charset="0"/>
              <a:buChar char="•"/>
            </a:pPr>
            <a:r>
              <a:rPr lang="es-PE" sz="1500" b="1" dirty="0" smtClean="0"/>
              <a:t>Ascensos y reasignaciones</a:t>
            </a:r>
            <a:endParaRPr lang="es-PE" sz="1500" b="1" dirty="0"/>
          </a:p>
        </p:txBody>
      </p:sp>
      <p:sp>
        <p:nvSpPr>
          <p:cNvPr id="96" name="95 CuadroTexto"/>
          <p:cNvSpPr txBox="1"/>
          <p:nvPr/>
        </p:nvSpPr>
        <p:spPr>
          <a:xfrm>
            <a:off x="642910" y="4929198"/>
            <a:ext cx="1000132" cy="323165"/>
          </a:xfrm>
          <a:prstGeom prst="rect">
            <a:avLst/>
          </a:prstGeom>
          <a:noFill/>
        </p:spPr>
        <p:txBody>
          <a:bodyPr wrap="square" rtlCol="0">
            <a:spAutoFit/>
          </a:bodyPr>
          <a:lstStyle/>
          <a:p>
            <a:pPr>
              <a:buFont typeface="Arial" pitchFamily="34" charset="0"/>
              <a:buChar char="•"/>
            </a:pPr>
            <a:r>
              <a:rPr lang="es-PE" sz="1500" b="1" dirty="0" smtClean="0"/>
              <a:t>Licencias</a:t>
            </a:r>
            <a:endParaRPr lang="es-PE" sz="1500" b="1" dirty="0"/>
          </a:p>
        </p:txBody>
      </p:sp>
      <p:sp>
        <p:nvSpPr>
          <p:cNvPr id="97" name="96 CuadroTexto"/>
          <p:cNvSpPr txBox="1"/>
          <p:nvPr/>
        </p:nvSpPr>
        <p:spPr>
          <a:xfrm>
            <a:off x="2071670" y="4929198"/>
            <a:ext cx="2500330" cy="323165"/>
          </a:xfrm>
          <a:prstGeom prst="rect">
            <a:avLst/>
          </a:prstGeom>
          <a:noFill/>
        </p:spPr>
        <p:txBody>
          <a:bodyPr wrap="square" rtlCol="0">
            <a:spAutoFit/>
          </a:bodyPr>
          <a:lstStyle/>
          <a:p>
            <a:r>
              <a:rPr lang="es-PE" sz="1500" i="1" dirty="0" smtClean="0"/>
              <a:t>Con goce de haber</a:t>
            </a:r>
            <a:endParaRPr lang="es-PE" sz="1500" i="1" dirty="0"/>
          </a:p>
        </p:txBody>
      </p:sp>
      <p:sp>
        <p:nvSpPr>
          <p:cNvPr id="98" name="97 CuadroTexto"/>
          <p:cNvSpPr txBox="1"/>
          <p:nvPr/>
        </p:nvSpPr>
        <p:spPr>
          <a:xfrm>
            <a:off x="2071670" y="5214950"/>
            <a:ext cx="2071702" cy="323165"/>
          </a:xfrm>
          <a:prstGeom prst="rect">
            <a:avLst/>
          </a:prstGeom>
          <a:noFill/>
        </p:spPr>
        <p:txBody>
          <a:bodyPr wrap="square" rtlCol="0">
            <a:spAutoFit/>
          </a:bodyPr>
          <a:lstStyle/>
          <a:p>
            <a:r>
              <a:rPr lang="es-PE" sz="1500" i="1" dirty="0" smtClean="0"/>
              <a:t>Sin goce de haber</a:t>
            </a:r>
            <a:endParaRPr lang="es-PE" sz="1500" i="1" dirty="0"/>
          </a:p>
        </p:txBody>
      </p:sp>
      <p:cxnSp>
        <p:nvCxnSpPr>
          <p:cNvPr id="107" name="106 Conector recto de flecha"/>
          <p:cNvCxnSpPr>
            <a:stCxn id="96" idx="3"/>
            <a:endCxn id="97" idx="1"/>
          </p:cNvCxnSpPr>
          <p:nvPr/>
        </p:nvCxnSpPr>
        <p:spPr>
          <a:xfrm>
            <a:off x="1643042" y="5090781"/>
            <a:ext cx="428628" cy="158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09" name="108 Conector recto de flecha"/>
          <p:cNvCxnSpPr>
            <a:stCxn id="96" idx="3"/>
            <a:endCxn id="98" idx="1"/>
          </p:cNvCxnSpPr>
          <p:nvPr/>
        </p:nvCxnSpPr>
        <p:spPr>
          <a:xfrm>
            <a:off x="1643042" y="5090781"/>
            <a:ext cx="428628" cy="285752"/>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10" name="109 CuadroTexto"/>
          <p:cNvSpPr txBox="1"/>
          <p:nvPr/>
        </p:nvSpPr>
        <p:spPr>
          <a:xfrm>
            <a:off x="571472" y="5500702"/>
            <a:ext cx="1643074" cy="553998"/>
          </a:xfrm>
          <a:prstGeom prst="rect">
            <a:avLst/>
          </a:prstGeom>
          <a:noFill/>
        </p:spPr>
        <p:txBody>
          <a:bodyPr wrap="square" rtlCol="0">
            <a:spAutoFit/>
          </a:bodyPr>
          <a:lstStyle/>
          <a:p>
            <a:pPr>
              <a:buFont typeface="Arial" pitchFamily="34" charset="0"/>
              <a:buChar char="•"/>
            </a:pPr>
            <a:r>
              <a:rPr lang="es-PE" sz="1500" b="1" dirty="0" smtClean="0"/>
              <a:t>50% de descuento</a:t>
            </a:r>
            <a:endParaRPr lang="es-PE" sz="1500" b="1" dirty="0"/>
          </a:p>
        </p:txBody>
      </p:sp>
      <p:sp>
        <p:nvSpPr>
          <p:cNvPr id="111" name="110 CuadroTexto"/>
          <p:cNvSpPr txBox="1"/>
          <p:nvPr/>
        </p:nvSpPr>
        <p:spPr>
          <a:xfrm>
            <a:off x="2500298" y="5500702"/>
            <a:ext cx="2643206" cy="323165"/>
          </a:xfrm>
          <a:prstGeom prst="rect">
            <a:avLst/>
          </a:prstGeom>
          <a:noFill/>
        </p:spPr>
        <p:txBody>
          <a:bodyPr wrap="square" rtlCol="0">
            <a:spAutoFit/>
          </a:bodyPr>
          <a:lstStyle/>
          <a:p>
            <a:r>
              <a:rPr lang="es-PE" sz="1500" i="1" dirty="0" smtClean="0"/>
              <a:t>Transporte del estado</a:t>
            </a:r>
            <a:endParaRPr lang="es-PE" sz="1500" i="1" dirty="0"/>
          </a:p>
        </p:txBody>
      </p:sp>
      <p:sp>
        <p:nvSpPr>
          <p:cNvPr id="112" name="111 CuadroTexto"/>
          <p:cNvSpPr txBox="1"/>
          <p:nvPr/>
        </p:nvSpPr>
        <p:spPr>
          <a:xfrm>
            <a:off x="2500298" y="5715016"/>
            <a:ext cx="2286016" cy="323165"/>
          </a:xfrm>
          <a:prstGeom prst="rect">
            <a:avLst/>
          </a:prstGeom>
          <a:noFill/>
        </p:spPr>
        <p:txBody>
          <a:bodyPr wrap="square" rtlCol="0">
            <a:spAutoFit/>
          </a:bodyPr>
          <a:lstStyle/>
          <a:p>
            <a:r>
              <a:rPr lang="es-PE" sz="1500" i="1" dirty="0" smtClean="0"/>
              <a:t>Hotelería del estado</a:t>
            </a:r>
            <a:endParaRPr lang="es-PE" sz="1500" i="1" dirty="0"/>
          </a:p>
        </p:txBody>
      </p:sp>
      <p:sp>
        <p:nvSpPr>
          <p:cNvPr id="113" name="112 CuadroTexto"/>
          <p:cNvSpPr txBox="1"/>
          <p:nvPr/>
        </p:nvSpPr>
        <p:spPr>
          <a:xfrm>
            <a:off x="2500298" y="5929330"/>
            <a:ext cx="3857652" cy="323165"/>
          </a:xfrm>
          <a:prstGeom prst="rect">
            <a:avLst/>
          </a:prstGeom>
          <a:noFill/>
        </p:spPr>
        <p:txBody>
          <a:bodyPr wrap="square" rtlCol="0">
            <a:spAutoFit/>
          </a:bodyPr>
          <a:lstStyle/>
          <a:p>
            <a:r>
              <a:rPr lang="es-PE" sz="1500" i="1" dirty="0" smtClean="0"/>
              <a:t>Espectáculos públicos culturales</a:t>
            </a:r>
            <a:endParaRPr lang="es-PE" sz="1500" i="1" dirty="0"/>
          </a:p>
        </p:txBody>
      </p:sp>
      <p:cxnSp>
        <p:nvCxnSpPr>
          <p:cNvPr id="115" name="114 Conector recto de flecha"/>
          <p:cNvCxnSpPr>
            <a:stCxn id="110" idx="3"/>
            <a:endCxn id="111" idx="1"/>
          </p:cNvCxnSpPr>
          <p:nvPr/>
        </p:nvCxnSpPr>
        <p:spPr>
          <a:xfrm flipV="1">
            <a:off x="2214546" y="5662285"/>
            <a:ext cx="285752" cy="115416"/>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17" name="116 Conector recto de flecha"/>
          <p:cNvCxnSpPr>
            <a:stCxn id="110" idx="3"/>
            <a:endCxn id="112" idx="1"/>
          </p:cNvCxnSpPr>
          <p:nvPr/>
        </p:nvCxnSpPr>
        <p:spPr>
          <a:xfrm>
            <a:off x="2214546" y="5777701"/>
            <a:ext cx="285752" cy="9889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20" name="119 Conector recto de flecha"/>
          <p:cNvCxnSpPr>
            <a:stCxn id="110" idx="3"/>
            <a:endCxn id="113" idx="1"/>
          </p:cNvCxnSpPr>
          <p:nvPr/>
        </p:nvCxnSpPr>
        <p:spPr>
          <a:xfrm>
            <a:off x="2214546" y="5777701"/>
            <a:ext cx="285752" cy="313212"/>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21" name="120 CuadroTexto"/>
          <p:cNvSpPr txBox="1"/>
          <p:nvPr/>
        </p:nvSpPr>
        <p:spPr>
          <a:xfrm>
            <a:off x="5143472" y="4714884"/>
            <a:ext cx="4000528" cy="553998"/>
          </a:xfrm>
          <a:prstGeom prst="rect">
            <a:avLst/>
          </a:prstGeom>
          <a:noFill/>
        </p:spPr>
        <p:txBody>
          <a:bodyPr wrap="square" rtlCol="0">
            <a:spAutoFit/>
          </a:bodyPr>
          <a:lstStyle/>
          <a:p>
            <a:pPr>
              <a:buFont typeface="Arial" pitchFamily="34" charset="0"/>
              <a:buChar char="•"/>
            </a:pPr>
            <a:r>
              <a:rPr lang="es-PE" sz="1500" b="1" dirty="0" smtClean="0"/>
              <a:t>Respeto a los procedimientos legales para aplicar una sanción</a:t>
            </a:r>
            <a:endParaRPr lang="es-PE" sz="1500" b="1" dirty="0"/>
          </a:p>
        </p:txBody>
      </p:sp>
      <p:sp>
        <p:nvSpPr>
          <p:cNvPr id="122" name="121 CuadroTexto"/>
          <p:cNvSpPr txBox="1"/>
          <p:nvPr/>
        </p:nvSpPr>
        <p:spPr>
          <a:xfrm>
            <a:off x="5143504" y="5214950"/>
            <a:ext cx="3071834" cy="323165"/>
          </a:xfrm>
          <a:prstGeom prst="rect">
            <a:avLst/>
          </a:prstGeom>
          <a:noFill/>
        </p:spPr>
        <p:txBody>
          <a:bodyPr wrap="square" rtlCol="0">
            <a:spAutoFit/>
          </a:bodyPr>
          <a:lstStyle/>
          <a:p>
            <a:pPr>
              <a:buFont typeface="Arial" pitchFamily="34" charset="0"/>
              <a:buChar char="•"/>
            </a:pPr>
            <a:r>
              <a:rPr lang="es-PE" sz="1500" b="1" dirty="0" smtClean="0"/>
              <a:t>Seguridad social y familiar</a:t>
            </a:r>
            <a:endParaRPr lang="es-PE" sz="1500" b="1" dirty="0"/>
          </a:p>
        </p:txBody>
      </p:sp>
      <p:sp>
        <p:nvSpPr>
          <p:cNvPr id="123" name="122 CuadroTexto"/>
          <p:cNvSpPr txBox="1"/>
          <p:nvPr/>
        </p:nvSpPr>
        <p:spPr>
          <a:xfrm>
            <a:off x="5143504" y="5500702"/>
            <a:ext cx="2214578" cy="323165"/>
          </a:xfrm>
          <a:prstGeom prst="rect">
            <a:avLst/>
          </a:prstGeom>
          <a:noFill/>
        </p:spPr>
        <p:txBody>
          <a:bodyPr wrap="square" rtlCol="0">
            <a:spAutoFit/>
          </a:bodyPr>
          <a:lstStyle/>
          <a:p>
            <a:pPr>
              <a:buFont typeface="Arial" pitchFamily="34" charset="0"/>
              <a:buChar char="•"/>
            </a:pPr>
            <a:r>
              <a:rPr lang="es-PE" sz="1500" b="1" dirty="0" smtClean="0"/>
              <a:t>Ser sujeto de crédito</a:t>
            </a:r>
            <a:endParaRPr lang="es-PE" sz="1500" b="1" dirty="0"/>
          </a:p>
        </p:txBody>
      </p:sp>
      <p:sp>
        <p:nvSpPr>
          <p:cNvPr id="124" name="123 CuadroTexto"/>
          <p:cNvSpPr txBox="1"/>
          <p:nvPr/>
        </p:nvSpPr>
        <p:spPr>
          <a:xfrm>
            <a:off x="6000760" y="1357298"/>
            <a:ext cx="2571768" cy="707886"/>
          </a:xfrm>
          <a:prstGeom prst="rect">
            <a:avLst/>
          </a:prstGeom>
          <a:noFill/>
        </p:spPr>
        <p:txBody>
          <a:bodyPr wrap="square" rtlCol="0">
            <a:spAutoFit/>
          </a:bodyPr>
          <a:lstStyle/>
          <a:p>
            <a:r>
              <a:rPr lang="es-PE" sz="4000" b="1" dirty="0" smtClean="0">
                <a:solidFill>
                  <a:schemeClr val="accent5">
                    <a:lumMod val="75000"/>
                  </a:schemeClr>
                </a:solidFill>
                <a:effectLst>
                  <a:outerShdw blurRad="38100" dist="38100" dir="2700000" algn="tl">
                    <a:srgbClr val="000000">
                      <a:alpha val="43137"/>
                    </a:srgbClr>
                  </a:outerShdw>
                </a:effectLst>
              </a:rPr>
              <a:t>DERECHOS</a:t>
            </a:r>
            <a:endParaRPr lang="es-PE" sz="4000" b="1" dirty="0">
              <a:solidFill>
                <a:schemeClr val="accent5">
                  <a:lumMod val="75000"/>
                </a:schemeClr>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nvGraphicFramePr>
        <p:xfrm>
          <a:off x="1500166" y="16430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CuadroTexto"/>
          <p:cNvSpPr txBox="1"/>
          <p:nvPr/>
        </p:nvSpPr>
        <p:spPr>
          <a:xfrm>
            <a:off x="928662" y="642918"/>
            <a:ext cx="7215238" cy="923330"/>
          </a:xfrm>
          <a:prstGeom prst="rect">
            <a:avLst/>
          </a:prstGeom>
          <a:noFill/>
        </p:spPr>
        <p:txBody>
          <a:bodyPr wrap="square" rtlCol="0">
            <a:spAutoFit/>
          </a:bodyPr>
          <a:lstStyle/>
          <a:p>
            <a:pPr algn="ctr"/>
            <a:r>
              <a:rPr lang="es-PE" sz="5400" dirty="0" smtClean="0">
                <a:solidFill>
                  <a:schemeClr val="accent5">
                    <a:lumMod val="75000"/>
                  </a:schemeClr>
                </a:solidFill>
                <a:effectLst>
                  <a:outerShdw blurRad="38100" dist="38100" dir="2700000" algn="tl">
                    <a:srgbClr val="000000">
                      <a:alpha val="43137"/>
                    </a:srgbClr>
                  </a:outerShdw>
                </a:effectLst>
              </a:rPr>
              <a:t>DEBERES</a:t>
            </a:r>
            <a:endParaRPr lang="es-PE" sz="5400" dirty="0">
              <a:solidFill>
                <a:schemeClr val="accent5">
                  <a:lumMod val="75000"/>
                </a:schemeClr>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b="1" u="sng" dirty="0" smtClean="0">
                <a:solidFill>
                  <a:schemeClr val="accent2">
                    <a:lumMod val="75000"/>
                  </a:schemeClr>
                </a:solidFill>
              </a:rPr>
              <a:t>Jornada Laboral</a:t>
            </a:r>
            <a:endParaRPr lang="es-PE" b="1" u="sng" dirty="0">
              <a:solidFill>
                <a:schemeClr val="accent2">
                  <a:lumMod val="75000"/>
                </a:schemeClr>
              </a:solidFill>
            </a:endParaRPr>
          </a:p>
        </p:txBody>
      </p:sp>
      <p:sp>
        <p:nvSpPr>
          <p:cNvPr id="3" name="2 Rectángulo"/>
          <p:cNvSpPr/>
          <p:nvPr/>
        </p:nvSpPr>
        <p:spPr>
          <a:xfrm>
            <a:off x="714348" y="1428736"/>
            <a:ext cx="1957779" cy="707886"/>
          </a:xfrm>
          <a:prstGeom prst="rect">
            <a:avLst/>
          </a:prstGeom>
          <a:noFill/>
        </p:spPr>
        <p:txBody>
          <a:bodyPr wrap="none" lIns="91440" tIns="45720" rIns="91440" bIns="45720">
            <a:spAutoFit/>
          </a:bodyPr>
          <a:lstStyle/>
          <a:p>
            <a:pPr algn="ctr"/>
            <a:r>
              <a:rPr lang="es-ES" sz="40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Docente</a:t>
            </a:r>
            <a:endParaRPr lang="es-ES" sz="40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
        <p:nvSpPr>
          <p:cNvPr id="4" name="3 Rectángulo"/>
          <p:cNvSpPr/>
          <p:nvPr/>
        </p:nvSpPr>
        <p:spPr>
          <a:xfrm>
            <a:off x="642910" y="4000504"/>
            <a:ext cx="6723058" cy="707886"/>
          </a:xfrm>
          <a:prstGeom prst="rect">
            <a:avLst/>
          </a:prstGeom>
          <a:noFill/>
        </p:spPr>
        <p:txBody>
          <a:bodyPr wrap="none" lIns="91440" tIns="45720" rIns="91440" bIns="45720">
            <a:spAutoFit/>
          </a:bodyPr>
          <a:lstStyle/>
          <a:p>
            <a:pPr algn="ctr"/>
            <a:r>
              <a:rPr lang="es-ES" sz="40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Personal Directivo y Jerárquico</a:t>
            </a:r>
            <a:endParaRPr lang="es-ES" sz="40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
        <p:nvSpPr>
          <p:cNvPr id="5" name="4 CuadroTexto"/>
          <p:cNvSpPr txBox="1"/>
          <p:nvPr/>
        </p:nvSpPr>
        <p:spPr>
          <a:xfrm>
            <a:off x="928662" y="2143116"/>
            <a:ext cx="6643734" cy="1477328"/>
          </a:xfrm>
          <a:prstGeom prst="rect">
            <a:avLst/>
          </a:prstGeom>
          <a:noFill/>
        </p:spPr>
        <p:txBody>
          <a:bodyPr wrap="square" rtlCol="0">
            <a:spAutoFit/>
          </a:bodyPr>
          <a:lstStyle/>
          <a:p>
            <a:r>
              <a:rPr lang="es-PE" b="1" dirty="0" smtClean="0">
                <a:solidFill>
                  <a:schemeClr val="accent3">
                    <a:lumMod val="75000"/>
                  </a:schemeClr>
                </a:solidFill>
              </a:rPr>
              <a:t>24 Horas pedagógicas</a:t>
            </a:r>
          </a:p>
          <a:p>
            <a:r>
              <a:rPr lang="es-PE" b="1" dirty="0" smtClean="0">
                <a:solidFill>
                  <a:schemeClr val="accent3">
                    <a:lumMod val="75000"/>
                  </a:schemeClr>
                </a:solidFill>
              </a:rPr>
              <a:t>1 hora pedagógica = 45 minutos</a:t>
            </a:r>
          </a:p>
          <a:p>
            <a:endParaRPr lang="es-PE" dirty="0"/>
          </a:p>
          <a:p>
            <a:r>
              <a:rPr lang="es-PE" i="1" dirty="0" smtClean="0"/>
              <a:t>La jornada se puede extender hasta </a:t>
            </a:r>
            <a:r>
              <a:rPr lang="es-PE" b="1" i="1" dirty="0" smtClean="0">
                <a:solidFill>
                  <a:schemeClr val="accent4">
                    <a:lumMod val="75000"/>
                  </a:schemeClr>
                </a:solidFill>
              </a:rPr>
              <a:t>30 horas </a:t>
            </a:r>
            <a:r>
              <a:rPr lang="es-PE" i="1" dirty="0" smtClean="0"/>
              <a:t>pedagógicas (cada hora se paga </a:t>
            </a:r>
            <a:r>
              <a:rPr lang="es-PE" b="1" i="1" dirty="0" smtClean="0">
                <a:solidFill>
                  <a:schemeClr val="accent4">
                    <a:lumMod val="75000"/>
                  </a:schemeClr>
                </a:solidFill>
              </a:rPr>
              <a:t>1/24 parte de la remuneración</a:t>
            </a:r>
            <a:r>
              <a:rPr lang="es-PE" i="1" dirty="0" smtClean="0"/>
              <a:t>)</a:t>
            </a:r>
            <a:endParaRPr lang="es-PE" i="1" dirty="0"/>
          </a:p>
        </p:txBody>
      </p:sp>
      <p:sp>
        <p:nvSpPr>
          <p:cNvPr id="6" name="5 CuadroTexto"/>
          <p:cNvSpPr txBox="1"/>
          <p:nvPr/>
        </p:nvSpPr>
        <p:spPr>
          <a:xfrm>
            <a:off x="1071538" y="4857760"/>
            <a:ext cx="6429420" cy="923330"/>
          </a:xfrm>
          <a:prstGeom prst="rect">
            <a:avLst/>
          </a:prstGeom>
          <a:noFill/>
        </p:spPr>
        <p:txBody>
          <a:bodyPr wrap="square" rtlCol="0">
            <a:spAutoFit/>
          </a:bodyPr>
          <a:lstStyle/>
          <a:p>
            <a:r>
              <a:rPr lang="es-PE" b="1" dirty="0" smtClean="0">
                <a:solidFill>
                  <a:schemeClr val="accent3">
                    <a:lumMod val="75000"/>
                  </a:schemeClr>
                </a:solidFill>
              </a:rPr>
              <a:t>40 Horas semanales</a:t>
            </a:r>
          </a:p>
          <a:p>
            <a:endParaRPr lang="es-PE" dirty="0" smtClean="0"/>
          </a:p>
          <a:p>
            <a:r>
              <a:rPr lang="es-PE" i="1" dirty="0" smtClean="0"/>
              <a:t>Remuneración = </a:t>
            </a:r>
            <a:r>
              <a:rPr lang="es-PE" b="1" i="1" dirty="0" smtClean="0">
                <a:solidFill>
                  <a:schemeClr val="accent4">
                    <a:lumMod val="75000"/>
                  </a:schemeClr>
                </a:solidFill>
              </a:rPr>
              <a:t>130% de la remuneración </a:t>
            </a:r>
            <a:r>
              <a:rPr lang="es-PE" i="1" dirty="0" smtClean="0"/>
              <a:t>del docente de </a:t>
            </a:r>
            <a:r>
              <a:rPr lang="es-PE" b="1" i="1" dirty="0" smtClean="0">
                <a:solidFill>
                  <a:schemeClr val="accent4">
                    <a:lumMod val="75000"/>
                  </a:schemeClr>
                </a:solidFill>
              </a:rPr>
              <a:t>24 horas</a:t>
            </a:r>
            <a:endParaRPr lang="es-PE" b="1" i="1" dirty="0">
              <a:solidFill>
                <a:schemeClr val="accent4">
                  <a:lumMod val="75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cmhseguros.com/wp-content/uploads/2010/08/aseguradora-reale-y-su-seguro-de-hogar-ampliado.jpg"/>
          <p:cNvPicPr>
            <a:picLocks noChangeAspect="1" noChangeArrowheads="1"/>
          </p:cNvPicPr>
          <p:nvPr/>
        </p:nvPicPr>
        <p:blipFill>
          <a:blip r:embed="rId2" cstate="print"/>
          <a:srcRect/>
          <a:stretch>
            <a:fillRect/>
          </a:stretch>
        </p:blipFill>
        <p:spPr bwMode="auto">
          <a:xfrm flipH="1">
            <a:off x="0" y="2214554"/>
            <a:ext cx="3048000" cy="3333750"/>
          </a:xfrm>
          <a:prstGeom prst="rect">
            <a:avLst/>
          </a:prstGeom>
          <a:noFill/>
        </p:spPr>
      </p:pic>
      <p:sp>
        <p:nvSpPr>
          <p:cNvPr id="2" name="1 Título"/>
          <p:cNvSpPr>
            <a:spLocks noGrp="1"/>
          </p:cNvSpPr>
          <p:nvPr>
            <p:ph type="title"/>
          </p:nvPr>
        </p:nvSpPr>
        <p:spPr/>
        <p:txBody>
          <a:bodyPr/>
          <a:lstStyle/>
          <a:p>
            <a:r>
              <a:rPr lang="es-PE" b="1" u="sng" dirty="0" smtClean="0">
                <a:solidFill>
                  <a:schemeClr val="accent6">
                    <a:lumMod val="75000"/>
                  </a:schemeClr>
                </a:solidFill>
              </a:rPr>
              <a:t>Vivienda y Seguridad</a:t>
            </a:r>
            <a:endParaRPr lang="es-PE" b="1" u="sng" dirty="0">
              <a:solidFill>
                <a:schemeClr val="accent6">
                  <a:lumMod val="75000"/>
                </a:schemeClr>
              </a:solidFill>
            </a:endParaRPr>
          </a:p>
        </p:txBody>
      </p:sp>
      <p:pic>
        <p:nvPicPr>
          <p:cNvPr id="16386" name="Picture 2" descr="http://www.lossimpsonsonline.com.ar/la-casa/la-casa.gif"/>
          <p:cNvPicPr>
            <a:picLocks noChangeAspect="1" noChangeArrowheads="1"/>
          </p:cNvPicPr>
          <p:nvPr/>
        </p:nvPicPr>
        <p:blipFill>
          <a:blip r:embed="rId3" cstate="print"/>
          <a:srcRect/>
          <a:stretch>
            <a:fillRect/>
          </a:stretch>
        </p:blipFill>
        <p:spPr bwMode="auto">
          <a:xfrm>
            <a:off x="4714876" y="2571744"/>
            <a:ext cx="3357586" cy="1690785"/>
          </a:xfrm>
          <a:prstGeom prst="rect">
            <a:avLst/>
          </a:prstGeom>
          <a:noFill/>
        </p:spPr>
      </p:pic>
      <p:sp>
        <p:nvSpPr>
          <p:cNvPr id="4" name="3 CuadroTexto"/>
          <p:cNvSpPr txBox="1"/>
          <p:nvPr/>
        </p:nvSpPr>
        <p:spPr>
          <a:xfrm>
            <a:off x="214282" y="1928802"/>
            <a:ext cx="3429024" cy="369332"/>
          </a:xfrm>
          <a:prstGeom prst="rect">
            <a:avLst/>
          </a:prstGeom>
          <a:noFill/>
        </p:spPr>
        <p:txBody>
          <a:bodyPr wrap="square" rtlCol="0">
            <a:spAutoFit/>
          </a:bodyPr>
          <a:lstStyle/>
          <a:p>
            <a:r>
              <a:rPr lang="es-PE" b="1" dirty="0" smtClean="0">
                <a:solidFill>
                  <a:schemeClr val="accent3">
                    <a:lumMod val="75000"/>
                  </a:schemeClr>
                </a:solidFill>
              </a:rPr>
              <a:t>20% Viviendas para el magisterio</a:t>
            </a:r>
            <a:endParaRPr lang="es-PE" b="1" dirty="0">
              <a:solidFill>
                <a:schemeClr val="accent3">
                  <a:lumMod val="75000"/>
                </a:schemeClr>
              </a:solidFill>
            </a:endParaRPr>
          </a:p>
        </p:txBody>
      </p:sp>
      <p:sp>
        <p:nvSpPr>
          <p:cNvPr id="5" name="4 CuadroTexto"/>
          <p:cNvSpPr txBox="1"/>
          <p:nvPr/>
        </p:nvSpPr>
        <p:spPr>
          <a:xfrm>
            <a:off x="642910" y="4786322"/>
            <a:ext cx="3571900" cy="369332"/>
          </a:xfrm>
          <a:prstGeom prst="rect">
            <a:avLst/>
          </a:prstGeom>
          <a:noFill/>
        </p:spPr>
        <p:txBody>
          <a:bodyPr wrap="square" rtlCol="0">
            <a:spAutoFit/>
          </a:bodyPr>
          <a:lstStyle/>
          <a:p>
            <a:r>
              <a:rPr lang="es-PE" b="1" u="sng" dirty="0" smtClean="0">
                <a:solidFill>
                  <a:schemeClr val="accent2">
                    <a:lumMod val="75000"/>
                  </a:schemeClr>
                </a:solidFill>
              </a:rPr>
              <a:t>PROGRAMAS DEL ESTADO</a:t>
            </a:r>
            <a:endParaRPr lang="es-PE" b="1" u="sng" dirty="0">
              <a:solidFill>
                <a:schemeClr val="accent2">
                  <a:lumMod val="75000"/>
                </a:schemeClr>
              </a:solidFill>
            </a:endParaRPr>
          </a:p>
        </p:txBody>
      </p:sp>
      <p:sp>
        <p:nvSpPr>
          <p:cNvPr id="7" name="6 CuadroTexto"/>
          <p:cNvSpPr txBox="1"/>
          <p:nvPr/>
        </p:nvSpPr>
        <p:spPr>
          <a:xfrm>
            <a:off x="5357818" y="2000240"/>
            <a:ext cx="2214578" cy="369332"/>
          </a:xfrm>
          <a:prstGeom prst="rect">
            <a:avLst/>
          </a:prstGeom>
          <a:noFill/>
        </p:spPr>
        <p:txBody>
          <a:bodyPr wrap="square" rtlCol="0">
            <a:spAutoFit/>
          </a:bodyPr>
          <a:lstStyle/>
          <a:p>
            <a:r>
              <a:rPr lang="es-PE" b="1" u="sng" dirty="0" smtClean="0">
                <a:solidFill>
                  <a:schemeClr val="accent2">
                    <a:lumMod val="75000"/>
                  </a:schemeClr>
                </a:solidFill>
              </a:rPr>
              <a:t>CASA DEL MAESTRO</a:t>
            </a:r>
            <a:endParaRPr lang="es-PE" b="1" u="sng" dirty="0">
              <a:solidFill>
                <a:schemeClr val="accent2">
                  <a:lumMod val="75000"/>
                </a:schemeClr>
              </a:solidFill>
            </a:endParaRPr>
          </a:p>
        </p:txBody>
      </p:sp>
      <p:sp>
        <p:nvSpPr>
          <p:cNvPr id="8" name="7 CuadroTexto"/>
          <p:cNvSpPr txBox="1"/>
          <p:nvPr/>
        </p:nvSpPr>
        <p:spPr>
          <a:xfrm>
            <a:off x="4714876" y="4357694"/>
            <a:ext cx="1428760" cy="369332"/>
          </a:xfrm>
          <a:prstGeom prst="rect">
            <a:avLst/>
          </a:prstGeom>
          <a:noFill/>
        </p:spPr>
        <p:txBody>
          <a:bodyPr wrap="square" rtlCol="0">
            <a:spAutoFit/>
          </a:bodyPr>
          <a:lstStyle/>
          <a:p>
            <a:r>
              <a:rPr lang="es-PE" b="1" dirty="0" smtClean="0">
                <a:solidFill>
                  <a:schemeClr val="accent4">
                    <a:lumMod val="75000"/>
                  </a:schemeClr>
                </a:solidFill>
              </a:rPr>
              <a:t>Recreación</a:t>
            </a:r>
            <a:endParaRPr lang="es-PE" b="1" dirty="0">
              <a:solidFill>
                <a:schemeClr val="accent4">
                  <a:lumMod val="75000"/>
                </a:schemeClr>
              </a:solidFill>
            </a:endParaRPr>
          </a:p>
        </p:txBody>
      </p:sp>
      <p:sp>
        <p:nvSpPr>
          <p:cNvPr id="9" name="8 CuadroTexto"/>
          <p:cNvSpPr txBox="1"/>
          <p:nvPr/>
        </p:nvSpPr>
        <p:spPr>
          <a:xfrm>
            <a:off x="6286512" y="4500570"/>
            <a:ext cx="1857388" cy="369332"/>
          </a:xfrm>
          <a:prstGeom prst="rect">
            <a:avLst/>
          </a:prstGeom>
          <a:noFill/>
        </p:spPr>
        <p:txBody>
          <a:bodyPr wrap="square" rtlCol="0">
            <a:spAutoFit/>
          </a:bodyPr>
          <a:lstStyle/>
          <a:p>
            <a:r>
              <a:rPr lang="es-PE" b="1" dirty="0" smtClean="0">
                <a:solidFill>
                  <a:schemeClr val="accent4">
                    <a:lumMod val="75000"/>
                  </a:schemeClr>
                </a:solidFill>
              </a:rPr>
              <a:t>Actualización</a:t>
            </a:r>
            <a:endParaRPr lang="es-PE" b="1" dirty="0">
              <a:solidFill>
                <a:schemeClr val="accent4">
                  <a:lumMod val="75000"/>
                </a:schemeClr>
              </a:solidFill>
            </a:endParaRPr>
          </a:p>
        </p:txBody>
      </p:sp>
      <p:sp>
        <p:nvSpPr>
          <p:cNvPr id="10" name="9 CuadroTexto"/>
          <p:cNvSpPr txBox="1"/>
          <p:nvPr/>
        </p:nvSpPr>
        <p:spPr>
          <a:xfrm>
            <a:off x="3714744" y="3929066"/>
            <a:ext cx="1071570" cy="369332"/>
          </a:xfrm>
          <a:prstGeom prst="rect">
            <a:avLst/>
          </a:prstGeom>
          <a:noFill/>
        </p:spPr>
        <p:txBody>
          <a:bodyPr wrap="square" rtlCol="0">
            <a:spAutoFit/>
          </a:bodyPr>
          <a:lstStyle/>
          <a:p>
            <a:r>
              <a:rPr lang="es-PE" b="1" dirty="0" smtClean="0">
                <a:solidFill>
                  <a:schemeClr val="accent4">
                    <a:lumMod val="75000"/>
                  </a:schemeClr>
                </a:solidFill>
              </a:rPr>
              <a:t>Cultura</a:t>
            </a:r>
            <a:endParaRPr lang="es-PE" b="1" dirty="0">
              <a:solidFill>
                <a:schemeClr val="accent4">
                  <a:lumMod val="75000"/>
                </a:schemeClr>
              </a:solidFill>
            </a:endParaRPr>
          </a:p>
        </p:txBody>
      </p:sp>
      <p:sp>
        <p:nvSpPr>
          <p:cNvPr id="11" name="10 CuadroTexto"/>
          <p:cNvSpPr txBox="1"/>
          <p:nvPr/>
        </p:nvSpPr>
        <p:spPr>
          <a:xfrm>
            <a:off x="7715272" y="4143380"/>
            <a:ext cx="1428728" cy="369332"/>
          </a:xfrm>
          <a:prstGeom prst="rect">
            <a:avLst/>
          </a:prstGeom>
          <a:noFill/>
        </p:spPr>
        <p:txBody>
          <a:bodyPr wrap="square" rtlCol="0">
            <a:spAutoFit/>
          </a:bodyPr>
          <a:lstStyle/>
          <a:p>
            <a:r>
              <a:rPr lang="es-PE" b="1" dirty="0" smtClean="0">
                <a:solidFill>
                  <a:schemeClr val="accent4">
                    <a:lumMod val="75000"/>
                  </a:schemeClr>
                </a:solidFill>
              </a:rPr>
              <a:t>Turismo</a:t>
            </a:r>
            <a:endParaRPr lang="es-PE" b="1" dirty="0">
              <a:solidFill>
                <a:schemeClr val="accent4">
                  <a:lumMod val="75000"/>
                </a:schemeClr>
              </a:solidFill>
            </a:endParaRPr>
          </a:p>
        </p:txBody>
      </p:sp>
      <p:cxnSp>
        <p:nvCxnSpPr>
          <p:cNvPr id="13" name="12 Conector recto de flecha"/>
          <p:cNvCxnSpPr>
            <a:stCxn id="10" idx="0"/>
            <a:endCxn id="16386" idx="1"/>
          </p:cNvCxnSpPr>
          <p:nvPr/>
        </p:nvCxnSpPr>
        <p:spPr>
          <a:xfrm rot="5400000" flipH="1" flipV="1">
            <a:off x="4226738" y="3440929"/>
            <a:ext cx="511929" cy="464347"/>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17" name="16 Conector recto de flecha"/>
          <p:cNvCxnSpPr/>
          <p:nvPr/>
        </p:nvCxnSpPr>
        <p:spPr>
          <a:xfrm rot="5400000" flipH="1" flipV="1">
            <a:off x="4929190" y="4143380"/>
            <a:ext cx="214314" cy="214314"/>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19" name="18 Conector recto de flecha"/>
          <p:cNvCxnSpPr>
            <a:stCxn id="9" idx="0"/>
          </p:cNvCxnSpPr>
          <p:nvPr/>
        </p:nvCxnSpPr>
        <p:spPr>
          <a:xfrm rot="16200000" flipV="1">
            <a:off x="6929454" y="4214818"/>
            <a:ext cx="285752" cy="285752"/>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21" name="20 Conector recto de flecha"/>
          <p:cNvCxnSpPr/>
          <p:nvPr/>
        </p:nvCxnSpPr>
        <p:spPr>
          <a:xfrm rot="10800000">
            <a:off x="8001024" y="4071942"/>
            <a:ext cx="285752" cy="71438"/>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b="1" u="sng" dirty="0" smtClean="0">
                <a:solidFill>
                  <a:schemeClr val="accent5">
                    <a:lumMod val="75000"/>
                  </a:schemeClr>
                </a:solidFill>
              </a:rPr>
              <a:t>Estímulos y Sanciones</a:t>
            </a:r>
            <a:endParaRPr lang="es-PE" b="1" u="sng" dirty="0">
              <a:solidFill>
                <a:schemeClr val="accent5">
                  <a:lumMod val="75000"/>
                </a:schemeClr>
              </a:solidFill>
            </a:endParaRPr>
          </a:p>
        </p:txBody>
      </p:sp>
      <p:sp>
        <p:nvSpPr>
          <p:cNvPr id="3" name="2 CuadroTexto"/>
          <p:cNvSpPr txBox="1"/>
          <p:nvPr/>
        </p:nvSpPr>
        <p:spPr>
          <a:xfrm>
            <a:off x="571472" y="1357298"/>
            <a:ext cx="2286016" cy="369332"/>
          </a:xfrm>
          <a:prstGeom prst="rect">
            <a:avLst/>
          </a:prstGeom>
          <a:noFill/>
        </p:spPr>
        <p:txBody>
          <a:bodyPr wrap="square" rtlCol="0">
            <a:spAutoFit/>
          </a:bodyPr>
          <a:lstStyle/>
          <a:p>
            <a:r>
              <a:rPr lang="es-PE" b="1" u="sng" dirty="0" smtClean="0">
                <a:solidFill>
                  <a:schemeClr val="accent3">
                    <a:lumMod val="75000"/>
                  </a:schemeClr>
                </a:solidFill>
              </a:rPr>
              <a:t>Estímulos</a:t>
            </a:r>
            <a:endParaRPr lang="es-PE" b="1" u="sng" dirty="0">
              <a:solidFill>
                <a:schemeClr val="accent3">
                  <a:lumMod val="75000"/>
                </a:schemeClr>
              </a:solidFill>
            </a:endParaRPr>
          </a:p>
        </p:txBody>
      </p:sp>
      <p:pic>
        <p:nvPicPr>
          <p:cNvPr id="20482" name="Picture 2" descr="http://www.unescoeskola.org/aula/Diploma.jpg"/>
          <p:cNvPicPr>
            <a:picLocks noChangeAspect="1" noChangeArrowheads="1"/>
          </p:cNvPicPr>
          <p:nvPr/>
        </p:nvPicPr>
        <p:blipFill>
          <a:blip r:embed="rId2" cstate="print"/>
          <a:srcRect/>
          <a:stretch>
            <a:fillRect/>
          </a:stretch>
        </p:blipFill>
        <p:spPr bwMode="auto">
          <a:xfrm>
            <a:off x="1000100" y="1785926"/>
            <a:ext cx="1000132" cy="1173289"/>
          </a:xfrm>
          <a:prstGeom prst="rect">
            <a:avLst/>
          </a:prstGeom>
          <a:noFill/>
        </p:spPr>
      </p:pic>
      <p:pic>
        <p:nvPicPr>
          <p:cNvPr id="20484" name="Picture 4" descr="http://www.ompemexico.org.mx/galeria/OSPA/beca.JPG"/>
          <p:cNvPicPr>
            <a:picLocks noChangeAspect="1" noChangeArrowheads="1"/>
          </p:cNvPicPr>
          <p:nvPr/>
        </p:nvPicPr>
        <p:blipFill>
          <a:blip r:embed="rId3" cstate="print"/>
          <a:srcRect/>
          <a:stretch>
            <a:fillRect/>
          </a:stretch>
        </p:blipFill>
        <p:spPr bwMode="auto">
          <a:xfrm>
            <a:off x="2643174" y="1857364"/>
            <a:ext cx="857256" cy="1223881"/>
          </a:xfrm>
          <a:prstGeom prst="rect">
            <a:avLst/>
          </a:prstGeom>
          <a:noFill/>
        </p:spPr>
      </p:pic>
      <p:pic>
        <p:nvPicPr>
          <p:cNvPr id="20486" name="Picture 6" descr="http://img.blogdeblogs.com/gizig/uploads/2008/04/20060718105424-ilustracion-avion.jpg"/>
          <p:cNvPicPr>
            <a:picLocks noChangeAspect="1" noChangeArrowheads="1"/>
          </p:cNvPicPr>
          <p:nvPr/>
        </p:nvPicPr>
        <p:blipFill>
          <a:blip r:embed="rId4" cstate="print"/>
          <a:srcRect/>
          <a:stretch>
            <a:fillRect/>
          </a:stretch>
        </p:blipFill>
        <p:spPr bwMode="auto">
          <a:xfrm>
            <a:off x="3500430" y="1500174"/>
            <a:ext cx="1643074" cy="1464684"/>
          </a:xfrm>
          <a:prstGeom prst="rect">
            <a:avLst/>
          </a:prstGeom>
          <a:noFill/>
        </p:spPr>
      </p:pic>
      <p:pic>
        <p:nvPicPr>
          <p:cNvPr id="20488" name="Picture 8" descr="http://1.bp.blogspot.com/_8t58w6v-UpU/S48yE_gQitI/AAAAAAAAAGI/Ot6m3A0mLmI/s200/Palmas+Magisteriales.jpg"/>
          <p:cNvPicPr>
            <a:picLocks noChangeAspect="1" noChangeArrowheads="1"/>
          </p:cNvPicPr>
          <p:nvPr/>
        </p:nvPicPr>
        <p:blipFill>
          <a:blip r:embed="rId5" cstate="print"/>
          <a:srcRect l="26250" r="24999" b="40789"/>
          <a:stretch>
            <a:fillRect/>
          </a:stretch>
        </p:blipFill>
        <p:spPr bwMode="auto">
          <a:xfrm>
            <a:off x="5286380" y="1785926"/>
            <a:ext cx="1160868" cy="1071570"/>
          </a:xfrm>
          <a:prstGeom prst="rect">
            <a:avLst/>
          </a:prstGeom>
          <a:noFill/>
        </p:spPr>
      </p:pic>
      <p:sp>
        <p:nvSpPr>
          <p:cNvPr id="8" name="7 CuadroTexto"/>
          <p:cNvSpPr txBox="1"/>
          <p:nvPr/>
        </p:nvSpPr>
        <p:spPr>
          <a:xfrm>
            <a:off x="785786" y="3000372"/>
            <a:ext cx="1714512" cy="584775"/>
          </a:xfrm>
          <a:prstGeom prst="rect">
            <a:avLst/>
          </a:prstGeom>
          <a:noFill/>
        </p:spPr>
        <p:txBody>
          <a:bodyPr wrap="square" rtlCol="0">
            <a:spAutoFit/>
          </a:bodyPr>
          <a:lstStyle/>
          <a:p>
            <a:r>
              <a:rPr lang="es-PE" sz="1600" b="1" i="1" dirty="0" smtClean="0">
                <a:solidFill>
                  <a:schemeClr val="accent2">
                    <a:lumMod val="75000"/>
                  </a:schemeClr>
                </a:solidFill>
              </a:rPr>
              <a:t>Agradecimiento RD</a:t>
            </a:r>
            <a:endParaRPr lang="es-PE" sz="1600" b="1" i="1" dirty="0">
              <a:solidFill>
                <a:schemeClr val="accent2">
                  <a:lumMod val="75000"/>
                </a:schemeClr>
              </a:solidFill>
            </a:endParaRPr>
          </a:p>
        </p:txBody>
      </p:sp>
      <p:sp>
        <p:nvSpPr>
          <p:cNvPr id="9" name="8 CuadroTexto"/>
          <p:cNvSpPr txBox="1"/>
          <p:nvPr/>
        </p:nvSpPr>
        <p:spPr>
          <a:xfrm>
            <a:off x="2571736" y="3071810"/>
            <a:ext cx="1214446" cy="338554"/>
          </a:xfrm>
          <a:prstGeom prst="rect">
            <a:avLst/>
          </a:prstGeom>
          <a:noFill/>
        </p:spPr>
        <p:txBody>
          <a:bodyPr wrap="square" rtlCol="0">
            <a:spAutoFit/>
          </a:bodyPr>
          <a:lstStyle/>
          <a:p>
            <a:r>
              <a:rPr lang="es-PE" sz="1600" b="1" i="1" dirty="0" smtClean="0">
                <a:solidFill>
                  <a:schemeClr val="accent2">
                    <a:lumMod val="75000"/>
                  </a:schemeClr>
                </a:solidFill>
              </a:rPr>
              <a:t>Becas</a:t>
            </a:r>
            <a:endParaRPr lang="es-PE" sz="1600" b="1" i="1" dirty="0">
              <a:solidFill>
                <a:schemeClr val="accent2">
                  <a:lumMod val="75000"/>
                </a:schemeClr>
              </a:solidFill>
            </a:endParaRPr>
          </a:p>
        </p:txBody>
      </p:sp>
      <p:sp>
        <p:nvSpPr>
          <p:cNvPr id="10" name="9 CuadroTexto"/>
          <p:cNvSpPr txBox="1"/>
          <p:nvPr/>
        </p:nvSpPr>
        <p:spPr>
          <a:xfrm>
            <a:off x="3857620" y="3000372"/>
            <a:ext cx="1285884" cy="338554"/>
          </a:xfrm>
          <a:prstGeom prst="rect">
            <a:avLst/>
          </a:prstGeom>
          <a:noFill/>
        </p:spPr>
        <p:txBody>
          <a:bodyPr wrap="square" rtlCol="0">
            <a:spAutoFit/>
          </a:bodyPr>
          <a:lstStyle/>
          <a:p>
            <a:r>
              <a:rPr lang="es-PE" sz="1600" b="1" i="1" dirty="0" smtClean="0">
                <a:solidFill>
                  <a:schemeClr val="accent2">
                    <a:lumMod val="75000"/>
                  </a:schemeClr>
                </a:solidFill>
              </a:rPr>
              <a:t>Viajes</a:t>
            </a:r>
            <a:endParaRPr lang="es-PE" sz="1600" b="1" i="1" dirty="0">
              <a:solidFill>
                <a:schemeClr val="accent2">
                  <a:lumMod val="75000"/>
                </a:schemeClr>
              </a:solidFill>
            </a:endParaRPr>
          </a:p>
        </p:txBody>
      </p:sp>
      <p:sp>
        <p:nvSpPr>
          <p:cNvPr id="11" name="10 CuadroTexto"/>
          <p:cNvSpPr txBox="1"/>
          <p:nvPr/>
        </p:nvSpPr>
        <p:spPr>
          <a:xfrm>
            <a:off x="5214942" y="2857496"/>
            <a:ext cx="1714512" cy="584775"/>
          </a:xfrm>
          <a:prstGeom prst="rect">
            <a:avLst/>
          </a:prstGeom>
          <a:noFill/>
        </p:spPr>
        <p:txBody>
          <a:bodyPr wrap="square" rtlCol="0">
            <a:spAutoFit/>
          </a:bodyPr>
          <a:lstStyle/>
          <a:p>
            <a:r>
              <a:rPr lang="es-PE" sz="1600" b="1" i="1" dirty="0" smtClean="0">
                <a:solidFill>
                  <a:schemeClr val="accent2">
                    <a:lumMod val="75000"/>
                  </a:schemeClr>
                </a:solidFill>
              </a:rPr>
              <a:t>Palmas Magisteriales</a:t>
            </a:r>
            <a:endParaRPr lang="es-PE" sz="1600" b="1" i="1" dirty="0">
              <a:solidFill>
                <a:schemeClr val="accent2">
                  <a:lumMod val="75000"/>
                </a:schemeClr>
              </a:solidFill>
            </a:endParaRPr>
          </a:p>
        </p:txBody>
      </p:sp>
      <p:sp>
        <p:nvSpPr>
          <p:cNvPr id="13" name="12 CuadroTexto"/>
          <p:cNvSpPr txBox="1"/>
          <p:nvPr/>
        </p:nvSpPr>
        <p:spPr>
          <a:xfrm>
            <a:off x="500034" y="3643314"/>
            <a:ext cx="1214446" cy="369332"/>
          </a:xfrm>
          <a:prstGeom prst="rect">
            <a:avLst/>
          </a:prstGeom>
          <a:noFill/>
        </p:spPr>
        <p:txBody>
          <a:bodyPr wrap="square" rtlCol="0">
            <a:spAutoFit/>
          </a:bodyPr>
          <a:lstStyle/>
          <a:p>
            <a:r>
              <a:rPr lang="es-PE" b="1" u="sng" dirty="0" smtClean="0">
                <a:solidFill>
                  <a:schemeClr val="accent3">
                    <a:lumMod val="75000"/>
                  </a:schemeClr>
                </a:solidFill>
              </a:rPr>
              <a:t>Sanciones</a:t>
            </a:r>
            <a:endParaRPr lang="es-PE" b="1" u="sng" dirty="0">
              <a:solidFill>
                <a:schemeClr val="accent3">
                  <a:lumMod val="75000"/>
                </a:schemeClr>
              </a:solidFill>
            </a:endParaRPr>
          </a:p>
        </p:txBody>
      </p:sp>
      <p:pic>
        <p:nvPicPr>
          <p:cNvPr id="20490" name="Picture 10" descr="http://www.soyciudadano.mx/upload/amonestacion.jpg"/>
          <p:cNvPicPr>
            <a:picLocks noChangeAspect="1" noChangeArrowheads="1"/>
          </p:cNvPicPr>
          <p:nvPr/>
        </p:nvPicPr>
        <p:blipFill>
          <a:blip r:embed="rId6" cstate="print"/>
          <a:srcRect/>
          <a:stretch>
            <a:fillRect/>
          </a:stretch>
        </p:blipFill>
        <p:spPr bwMode="auto">
          <a:xfrm>
            <a:off x="571472" y="4000504"/>
            <a:ext cx="2786082" cy="1753478"/>
          </a:xfrm>
          <a:prstGeom prst="rect">
            <a:avLst/>
          </a:prstGeom>
          <a:noFill/>
        </p:spPr>
      </p:pic>
      <p:pic>
        <p:nvPicPr>
          <p:cNvPr id="20492" name="Picture 12" descr="http://cristianos.com/wp-content/uploads/2010/11/multas.jpg"/>
          <p:cNvPicPr>
            <a:picLocks noChangeAspect="1" noChangeArrowheads="1"/>
          </p:cNvPicPr>
          <p:nvPr/>
        </p:nvPicPr>
        <p:blipFill>
          <a:blip r:embed="rId7" cstate="print"/>
          <a:srcRect/>
          <a:stretch>
            <a:fillRect/>
          </a:stretch>
        </p:blipFill>
        <p:spPr bwMode="auto">
          <a:xfrm>
            <a:off x="3857620" y="4000504"/>
            <a:ext cx="2000264" cy="992989"/>
          </a:xfrm>
          <a:prstGeom prst="rect">
            <a:avLst/>
          </a:prstGeom>
          <a:noFill/>
        </p:spPr>
      </p:pic>
      <p:sp>
        <p:nvSpPr>
          <p:cNvPr id="16" name="15 CuadroTexto"/>
          <p:cNvSpPr txBox="1"/>
          <p:nvPr/>
        </p:nvSpPr>
        <p:spPr>
          <a:xfrm>
            <a:off x="642910" y="5857892"/>
            <a:ext cx="2500330" cy="338554"/>
          </a:xfrm>
          <a:prstGeom prst="rect">
            <a:avLst/>
          </a:prstGeom>
          <a:noFill/>
        </p:spPr>
        <p:txBody>
          <a:bodyPr wrap="square" rtlCol="0">
            <a:spAutoFit/>
          </a:bodyPr>
          <a:lstStyle/>
          <a:p>
            <a:r>
              <a:rPr lang="es-PE" sz="1600" b="1" i="1" dirty="0" smtClean="0">
                <a:solidFill>
                  <a:schemeClr val="accent2">
                    <a:lumMod val="75000"/>
                  </a:schemeClr>
                </a:solidFill>
              </a:rPr>
              <a:t>Amonestación</a:t>
            </a:r>
            <a:endParaRPr lang="es-PE" sz="1600" b="1" i="1" dirty="0">
              <a:solidFill>
                <a:schemeClr val="accent2">
                  <a:lumMod val="75000"/>
                </a:schemeClr>
              </a:solidFill>
            </a:endParaRPr>
          </a:p>
        </p:txBody>
      </p:sp>
      <p:sp>
        <p:nvSpPr>
          <p:cNvPr id="17" name="16 CuadroTexto"/>
          <p:cNvSpPr txBox="1"/>
          <p:nvPr/>
        </p:nvSpPr>
        <p:spPr>
          <a:xfrm>
            <a:off x="3929058" y="5214950"/>
            <a:ext cx="2143140" cy="338554"/>
          </a:xfrm>
          <a:prstGeom prst="rect">
            <a:avLst/>
          </a:prstGeom>
          <a:noFill/>
        </p:spPr>
        <p:txBody>
          <a:bodyPr wrap="square" rtlCol="0">
            <a:spAutoFit/>
          </a:bodyPr>
          <a:lstStyle/>
          <a:p>
            <a:r>
              <a:rPr lang="es-PE" sz="1600" b="1" i="1" dirty="0" smtClean="0">
                <a:solidFill>
                  <a:schemeClr val="accent2">
                    <a:lumMod val="75000"/>
                  </a:schemeClr>
                </a:solidFill>
              </a:rPr>
              <a:t>Multas</a:t>
            </a:r>
            <a:endParaRPr lang="es-PE" sz="1600" b="1" i="1" dirty="0">
              <a:solidFill>
                <a:schemeClr val="accent2">
                  <a:lumMod val="75000"/>
                </a:schemeClr>
              </a:solidFill>
            </a:endParaRPr>
          </a:p>
        </p:txBody>
      </p:sp>
      <p:sp>
        <p:nvSpPr>
          <p:cNvPr id="18" name="17 CuadroTexto"/>
          <p:cNvSpPr txBox="1"/>
          <p:nvPr/>
        </p:nvSpPr>
        <p:spPr>
          <a:xfrm>
            <a:off x="6357950" y="4000504"/>
            <a:ext cx="2214578" cy="646331"/>
          </a:xfrm>
          <a:prstGeom prst="rect">
            <a:avLst/>
          </a:prstGeom>
          <a:noFill/>
        </p:spPr>
        <p:txBody>
          <a:bodyPr wrap="square" rtlCol="0">
            <a:spAutoFit/>
          </a:bodyPr>
          <a:lstStyle/>
          <a:p>
            <a:r>
              <a:rPr lang="es-PE" b="1" i="1" dirty="0" smtClean="0">
                <a:solidFill>
                  <a:schemeClr val="accent2">
                    <a:lumMod val="75000"/>
                  </a:schemeClr>
                </a:solidFill>
              </a:rPr>
              <a:t>Suspensión</a:t>
            </a:r>
          </a:p>
          <a:p>
            <a:r>
              <a:rPr lang="es-PE" b="1" i="1" dirty="0" smtClean="0">
                <a:solidFill>
                  <a:schemeClr val="accent2">
                    <a:lumMod val="75000"/>
                  </a:schemeClr>
                </a:solidFill>
              </a:rPr>
              <a:t>Separación</a:t>
            </a:r>
          </a:p>
        </p:txBody>
      </p:sp>
      <p:sp>
        <p:nvSpPr>
          <p:cNvPr id="19" name="18 Flecha abajo"/>
          <p:cNvSpPr/>
          <p:nvPr/>
        </p:nvSpPr>
        <p:spPr>
          <a:xfrm>
            <a:off x="6858016" y="4643446"/>
            <a:ext cx="285752" cy="428628"/>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PE"/>
          </a:p>
        </p:txBody>
      </p:sp>
      <p:sp>
        <p:nvSpPr>
          <p:cNvPr id="20" name="19 CuadroTexto"/>
          <p:cNvSpPr txBox="1"/>
          <p:nvPr/>
        </p:nvSpPr>
        <p:spPr>
          <a:xfrm>
            <a:off x="6215074" y="5072074"/>
            <a:ext cx="1643074" cy="646331"/>
          </a:xfrm>
          <a:prstGeom prst="rect">
            <a:avLst/>
          </a:prstGeom>
          <a:noFill/>
        </p:spPr>
        <p:txBody>
          <a:bodyPr wrap="square" rtlCol="0">
            <a:spAutoFit/>
          </a:bodyPr>
          <a:lstStyle/>
          <a:p>
            <a:r>
              <a:rPr lang="es-PE" b="1" dirty="0" smtClean="0">
                <a:solidFill>
                  <a:schemeClr val="accent5">
                    <a:lumMod val="75000"/>
                  </a:schemeClr>
                </a:solidFill>
                <a:effectLst>
                  <a:outerShdw blurRad="38100" dist="38100" dir="2700000" algn="tl">
                    <a:srgbClr val="000000">
                      <a:alpha val="43137"/>
                    </a:srgbClr>
                  </a:outerShdw>
                </a:effectLst>
              </a:rPr>
              <a:t>Previo Proceso Administrativo</a:t>
            </a:r>
            <a:endParaRPr lang="es-PE" b="1" dirty="0">
              <a:solidFill>
                <a:schemeClr val="accent5">
                  <a:lumMod val="75000"/>
                </a:schemeClr>
              </a:solidFill>
              <a:effectLst>
                <a:outerShdw blurRad="38100" dist="38100" dir="2700000" algn="tl">
                  <a:srgbClr val="000000">
                    <a:alpha val="43137"/>
                  </a:srgbClr>
                </a:outerShdw>
              </a:effectLst>
            </a:endParaRPr>
          </a:p>
        </p:txBody>
      </p:sp>
      <p:sp>
        <p:nvSpPr>
          <p:cNvPr id="21" name="20 CuadroTexto"/>
          <p:cNvSpPr txBox="1"/>
          <p:nvPr/>
        </p:nvSpPr>
        <p:spPr>
          <a:xfrm>
            <a:off x="2428860" y="6000768"/>
            <a:ext cx="6500858" cy="646331"/>
          </a:xfrm>
          <a:prstGeom prst="rect">
            <a:avLst/>
          </a:prstGeom>
          <a:noFill/>
        </p:spPr>
        <p:txBody>
          <a:bodyPr wrap="square" rtlCol="0">
            <a:spAutoFit/>
          </a:bodyPr>
          <a:lstStyle/>
          <a:p>
            <a:r>
              <a:rPr lang="es-PE" b="1" dirty="0" smtClean="0">
                <a:solidFill>
                  <a:schemeClr val="accent6">
                    <a:lumMod val="75000"/>
                  </a:schemeClr>
                </a:solidFill>
              </a:rPr>
              <a:t>Los deméritos anotados en la ficha personal de Escalafón prescriben a los </a:t>
            </a:r>
            <a:r>
              <a:rPr lang="es-PE" b="1" u="sng" dirty="0" smtClean="0">
                <a:solidFill>
                  <a:schemeClr val="accent6">
                    <a:lumMod val="75000"/>
                  </a:schemeClr>
                </a:solidFill>
              </a:rPr>
              <a:t>5 años</a:t>
            </a:r>
            <a:endParaRPr lang="es-PE" b="1" u="sng"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PE" b="1" u="sng" dirty="0" smtClean="0">
                <a:solidFill>
                  <a:schemeClr val="accent4">
                    <a:lumMod val="75000"/>
                  </a:schemeClr>
                </a:solidFill>
              </a:rPr>
              <a:t>De la carrera pública del profesorado</a:t>
            </a:r>
            <a:endParaRPr lang="es-PE" b="1" u="sng" dirty="0">
              <a:solidFill>
                <a:schemeClr val="accent4">
                  <a:lumMod val="75000"/>
                </a:schemeClr>
              </a:solidFill>
            </a:endParaRPr>
          </a:p>
        </p:txBody>
      </p:sp>
      <p:sp>
        <p:nvSpPr>
          <p:cNvPr id="3" name="2 CuadroTexto"/>
          <p:cNvSpPr txBox="1"/>
          <p:nvPr/>
        </p:nvSpPr>
        <p:spPr>
          <a:xfrm>
            <a:off x="642910" y="1142984"/>
            <a:ext cx="5500726" cy="369332"/>
          </a:xfrm>
          <a:prstGeom prst="rect">
            <a:avLst/>
          </a:prstGeom>
          <a:noFill/>
        </p:spPr>
        <p:txBody>
          <a:bodyPr wrap="square" rtlCol="0">
            <a:spAutoFit/>
          </a:bodyPr>
          <a:lstStyle/>
          <a:p>
            <a:r>
              <a:rPr lang="es-PE" i="1" dirty="0" smtClean="0">
                <a:solidFill>
                  <a:schemeClr val="accent2">
                    <a:lumMod val="75000"/>
                  </a:schemeClr>
                </a:solidFill>
              </a:rPr>
              <a:t>Requisito: TÍTULO PROFESIONAL EN EDUCACIÓN</a:t>
            </a:r>
            <a:endParaRPr lang="es-PE" i="1" dirty="0">
              <a:solidFill>
                <a:schemeClr val="accent2">
                  <a:lumMod val="75000"/>
                </a:schemeClr>
              </a:solidFill>
            </a:endParaRPr>
          </a:p>
        </p:txBody>
      </p:sp>
      <p:graphicFrame>
        <p:nvGraphicFramePr>
          <p:cNvPr id="5" name="4 Diagrama"/>
          <p:cNvGraphicFramePr/>
          <p:nvPr/>
        </p:nvGraphicFramePr>
        <p:xfrm>
          <a:off x="1214414" y="2071678"/>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CuadroTexto"/>
          <p:cNvSpPr txBox="1"/>
          <p:nvPr/>
        </p:nvSpPr>
        <p:spPr>
          <a:xfrm>
            <a:off x="1142976" y="1643050"/>
            <a:ext cx="1000132" cy="369332"/>
          </a:xfrm>
          <a:prstGeom prst="rect">
            <a:avLst/>
          </a:prstGeom>
          <a:noFill/>
        </p:spPr>
        <p:txBody>
          <a:bodyPr wrap="square" rtlCol="0">
            <a:spAutoFit/>
          </a:bodyPr>
          <a:lstStyle/>
          <a:p>
            <a:r>
              <a:rPr lang="es-PE" dirty="0" smtClean="0">
                <a:solidFill>
                  <a:srgbClr val="7030A0"/>
                </a:solidFill>
                <a:latin typeface="Berlin Sans FB" pitchFamily="34" charset="0"/>
              </a:rPr>
              <a:t>Niveles</a:t>
            </a:r>
            <a:endParaRPr lang="es-PE" dirty="0">
              <a:solidFill>
                <a:srgbClr val="7030A0"/>
              </a:solidFill>
              <a:latin typeface="Berlin Sans FB" pitchFamily="34" charset="0"/>
            </a:endParaRPr>
          </a:p>
        </p:txBody>
      </p:sp>
      <p:sp>
        <p:nvSpPr>
          <p:cNvPr id="7" name="6 CuadroTexto"/>
          <p:cNvSpPr txBox="1"/>
          <p:nvPr/>
        </p:nvSpPr>
        <p:spPr>
          <a:xfrm>
            <a:off x="2357422" y="1643050"/>
            <a:ext cx="4429156" cy="369332"/>
          </a:xfrm>
          <a:prstGeom prst="rect">
            <a:avLst/>
          </a:prstGeom>
          <a:noFill/>
        </p:spPr>
        <p:txBody>
          <a:bodyPr wrap="square" rtlCol="0">
            <a:spAutoFit/>
          </a:bodyPr>
          <a:lstStyle/>
          <a:p>
            <a:r>
              <a:rPr lang="es-PE" dirty="0" smtClean="0">
                <a:solidFill>
                  <a:srgbClr val="7030A0"/>
                </a:solidFill>
                <a:latin typeface="Berlin Sans FB" pitchFamily="34" charset="0"/>
              </a:rPr>
              <a:t>Tiempo mínimo de Permanencia</a:t>
            </a:r>
            <a:endParaRPr lang="es-PE" dirty="0">
              <a:solidFill>
                <a:srgbClr val="7030A0"/>
              </a:solidFill>
              <a:latin typeface="Berlin Sans FB"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PE" b="1" u="sng" dirty="0" smtClean="0">
                <a:solidFill>
                  <a:schemeClr val="accent3">
                    <a:lumMod val="75000"/>
                  </a:schemeClr>
                </a:solidFill>
              </a:rPr>
              <a:t>Ascensos en la carrera Pública de Profesorado</a:t>
            </a:r>
            <a:endParaRPr lang="es-PE" b="1" u="sng" dirty="0">
              <a:solidFill>
                <a:schemeClr val="accent3">
                  <a:lumMod val="75000"/>
                </a:schemeClr>
              </a:solidFill>
            </a:endParaRPr>
          </a:p>
        </p:txBody>
      </p:sp>
      <p:graphicFrame>
        <p:nvGraphicFramePr>
          <p:cNvPr id="3" name="2 Diagrama"/>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5 Conector recto de flecha"/>
          <p:cNvCxnSpPr/>
          <p:nvPr/>
        </p:nvCxnSpPr>
        <p:spPr>
          <a:xfrm flipV="1">
            <a:off x="1643042" y="3643314"/>
            <a:ext cx="785818" cy="642942"/>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9" name="8 Conector recto de flecha"/>
          <p:cNvCxnSpPr/>
          <p:nvPr/>
        </p:nvCxnSpPr>
        <p:spPr>
          <a:xfrm flipV="1">
            <a:off x="2643174" y="1785926"/>
            <a:ext cx="3214710" cy="1571636"/>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14" name="13 CuadroTexto"/>
          <p:cNvSpPr txBox="1"/>
          <p:nvPr/>
        </p:nvSpPr>
        <p:spPr>
          <a:xfrm rot="19179179">
            <a:off x="1060987" y="3597585"/>
            <a:ext cx="1428760" cy="369332"/>
          </a:xfrm>
          <a:prstGeom prst="rect">
            <a:avLst/>
          </a:prstGeom>
          <a:noFill/>
        </p:spPr>
        <p:txBody>
          <a:bodyPr wrap="square" rtlCol="0">
            <a:spAutoFit/>
          </a:bodyPr>
          <a:lstStyle/>
          <a:p>
            <a:r>
              <a:rPr lang="es-PE" b="1" dirty="0" smtClean="0">
                <a:solidFill>
                  <a:schemeClr val="accent4">
                    <a:lumMod val="75000"/>
                  </a:schemeClr>
                </a:solidFill>
              </a:rPr>
              <a:t>Automático</a:t>
            </a:r>
            <a:endParaRPr lang="es-PE" b="1" dirty="0">
              <a:solidFill>
                <a:schemeClr val="accent4">
                  <a:lumMod val="75000"/>
                </a:schemeClr>
              </a:solidFill>
            </a:endParaRPr>
          </a:p>
        </p:txBody>
      </p:sp>
      <p:sp>
        <p:nvSpPr>
          <p:cNvPr id="15" name="14 CuadroTexto"/>
          <p:cNvSpPr txBox="1"/>
          <p:nvPr/>
        </p:nvSpPr>
        <p:spPr>
          <a:xfrm rot="20037781">
            <a:off x="3044109" y="2166113"/>
            <a:ext cx="2143140" cy="369332"/>
          </a:xfrm>
          <a:prstGeom prst="rect">
            <a:avLst/>
          </a:prstGeom>
          <a:noFill/>
        </p:spPr>
        <p:txBody>
          <a:bodyPr wrap="square" rtlCol="0">
            <a:spAutoFit/>
          </a:bodyPr>
          <a:lstStyle/>
          <a:p>
            <a:r>
              <a:rPr lang="es-PE" b="1" dirty="0" smtClean="0">
                <a:solidFill>
                  <a:schemeClr val="accent4">
                    <a:lumMod val="75000"/>
                  </a:schemeClr>
                </a:solidFill>
              </a:rPr>
              <a:t>Evaluación</a:t>
            </a:r>
            <a:endParaRPr lang="es-PE" b="1" dirty="0">
              <a:solidFill>
                <a:schemeClr val="accent4">
                  <a:lumMod val="75000"/>
                </a:schemeClr>
              </a:solidFill>
            </a:endParaRPr>
          </a:p>
        </p:txBody>
      </p:sp>
      <p:sp>
        <p:nvSpPr>
          <p:cNvPr id="16" name="15 CuadroTexto"/>
          <p:cNvSpPr txBox="1"/>
          <p:nvPr/>
        </p:nvSpPr>
        <p:spPr>
          <a:xfrm>
            <a:off x="2714612" y="4857760"/>
            <a:ext cx="5857916" cy="954107"/>
          </a:xfrm>
          <a:prstGeom prst="rect">
            <a:avLst/>
          </a:prstGeom>
          <a:noFill/>
        </p:spPr>
        <p:txBody>
          <a:bodyPr wrap="square" rtlCol="0">
            <a:spAutoFit/>
          </a:bodyPr>
          <a:lstStyle/>
          <a:p>
            <a:r>
              <a:rPr lang="es-PE" sz="2800" dirty="0" smtClean="0">
                <a:solidFill>
                  <a:schemeClr val="accent2">
                    <a:lumMod val="75000"/>
                  </a:schemeClr>
                </a:solidFill>
                <a:latin typeface="Berlin Sans FB" pitchFamily="34" charset="0"/>
              </a:rPr>
              <a:t>-Aprobar cursos de perfeccionamiento</a:t>
            </a:r>
          </a:p>
          <a:p>
            <a:r>
              <a:rPr lang="es-PE" sz="2800" dirty="0" smtClean="0">
                <a:solidFill>
                  <a:schemeClr val="accent2">
                    <a:lumMod val="75000"/>
                  </a:schemeClr>
                </a:solidFill>
                <a:latin typeface="Berlin Sans FB" pitchFamily="34" charset="0"/>
              </a:rPr>
              <a:t>-Aprobar cursos de especialización</a:t>
            </a:r>
            <a:endParaRPr lang="es-PE" sz="2800" dirty="0">
              <a:solidFill>
                <a:schemeClr val="accent2">
                  <a:lumMod val="75000"/>
                </a:schemeClr>
              </a:solidFill>
              <a:latin typeface="Berlin Sans FB"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PE" b="1" u="sng" dirty="0" smtClean="0">
                <a:solidFill>
                  <a:schemeClr val="accent5">
                    <a:lumMod val="75000"/>
                  </a:schemeClr>
                </a:solidFill>
              </a:rPr>
              <a:t>Cesan voluntariamente por tiempo de servicios</a:t>
            </a:r>
            <a:endParaRPr lang="es-PE" b="1" u="sng" dirty="0">
              <a:solidFill>
                <a:schemeClr val="accent5">
                  <a:lumMod val="75000"/>
                </a:schemeClr>
              </a:solidFill>
            </a:endParaRPr>
          </a:p>
        </p:txBody>
      </p:sp>
      <p:sp>
        <p:nvSpPr>
          <p:cNvPr id="3" name="2 Rectángulo"/>
          <p:cNvSpPr/>
          <p:nvPr/>
        </p:nvSpPr>
        <p:spPr>
          <a:xfrm>
            <a:off x="1142976" y="2000240"/>
            <a:ext cx="2404826" cy="923330"/>
          </a:xfrm>
          <a:prstGeom prst="rect">
            <a:avLst/>
          </a:prstGeom>
          <a:noFill/>
        </p:spPr>
        <p:txBody>
          <a:bodyPr wrap="none" lIns="91440" tIns="45720" rIns="91440" bIns="45720">
            <a:spAutoFit/>
          </a:bodyPr>
          <a:lstStyle/>
          <a:p>
            <a:pPr algn="ctr"/>
            <a:r>
              <a:rPr lang="es-ES"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25 años</a:t>
            </a:r>
            <a:endParaRPr lang="es-E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4" name="3 Rectángulo"/>
          <p:cNvSpPr/>
          <p:nvPr/>
        </p:nvSpPr>
        <p:spPr>
          <a:xfrm>
            <a:off x="1142976" y="3071810"/>
            <a:ext cx="2404826" cy="923330"/>
          </a:xfrm>
          <a:prstGeom prst="rect">
            <a:avLst/>
          </a:prstGeom>
          <a:noFill/>
        </p:spPr>
        <p:txBody>
          <a:bodyPr wrap="none" lIns="91440" tIns="45720" rIns="91440" bIns="45720">
            <a:spAutoFit/>
          </a:bodyPr>
          <a:lstStyle/>
          <a:p>
            <a:pPr algn="ctr"/>
            <a:r>
              <a:rPr lang="es-ES" sz="5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30</a:t>
            </a:r>
            <a:r>
              <a:rPr lang="es-ES"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 años</a:t>
            </a:r>
            <a:endParaRPr lang="es-E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5" name="4 Rectángulo"/>
          <p:cNvSpPr/>
          <p:nvPr/>
        </p:nvSpPr>
        <p:spPr>
          <a:xfrm>
            <a:off x="4429124" y="2000240"/>
            <a:ext cx="2549352"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s-ES" sz="54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Mujeres</a:t>
            </a:r>
            <a:endParaRPr lang="es-ES" sz="54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6" name="5 Rectángulo"/>
          <p:cNvSpPr/>
          <p:nvPr/>
        </p:nvSpPr>
        <p:spPr>
          <a:xfrm>
            <a:off x="4357686" y="3143248"/>
            <a:ext cx="2791406"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s-ES" sz="54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Hombres</a:t>
            </a:r>
            <a:endParaRPr lang="es-ES" sz="54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7" name="6 Flecha derecha"/>
          <p:cNvSpPr/>
          <p:nvPr/>
        </p:nvSpPr>
        <p:spPr>
          <a:xfrm>
            <a:off x="3571868" y="2285992"/>
            <a:ext cx="928694" cy="42862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PE"/>
          </a:p>
        </p:txBody>
      </p:sp>
      <p:sp>
        <p:nvSpPr>
          <p:cNvPr id="8" name="7 Flecha derecha"/>
          <p:cNvSpPr/>
          <p:nvPr/>
        </p:nvSpPr>
        <p:spPr>
          <a:xfrm>
            <a:off x="3500430" y="3357562"/>
            <a:ext cx="928694" cy="42862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PE"/>
          </a:p>
        </p:txBody>
      </p:sp>
      <p:sp>
        <p:nvSpPr>
          <p:cNvPr id="10" name="9 CuadroTexto"/>
          <p:cNvSpPr txBox="1"/>
          <p:nvPr/>
        </p:nvSpPr>
        <p:spPr>
          <a:xfrm>
            <a:off x="1000100" y="4500570"/>
            <a:ext cx="4286280" cy="646331"/>
          </a:xfrm>
          <a:prstGeom prst="rect">
            <a:avLst/>
          </a:prstGeom>
          <a:noFill/>
        </p:spPr>
        <p:txBody>
          <a:bodyPr wrap="square" rtlCol="0">
            <a:spAutoFit/>
          </a:bodyPr>
          <a:lstStyle/>
          <a:p>
            <a:r>
              <a:rPr lang="es-PE" b="1" u="sng" dirty="0" smtClean="0">
                <a:solidFill>
                  <a:schemeClr val="accent2">
                    <a:lumMod val="75000"/>
                  </a:schemeClr>
                </a:solidFill>
              </a:rPr>
              <a:t>*Se incluye el tiempo de estudios de formación profesional</a:t>
            </a:r>
            <a:endParaRPr lang="es-PE" b="1" u="sng"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b="1" u="sng" dirty="0" smtClean="0">
                <a:solidFill>
                  <a:schemeClr val="accent2">
                    <a:lumMod val="75000"/>
                  </a:schemeClr>
                </a:solidFill>
              </a:rPr>
              <a:t>Remuneraciones</a:t>
            </a:r>
            <a:endParaRPr lang="es-PE" b="1" u="sng" dirty="0">
              <a:solidFill>
                <a:schemeClr val="accent2">
                  <a:lumMod val="75000"/>
                </a:schemeClr>
              </a:solidFill>
            </a:endParaRPr>
          </a:p>
        </p:txBody>
      </p:sp>
      <p:sp>
        <p:nvSpPr>
          <p:cNvPr id="7" name="6 CuadroTexto"/>
          <p:cNvSpPr txBox="1"/>
          <p:nvPr/>
        </p:nvSpPr>
        <p:spPr>
          <a:xfrm>
            <a:off x="571472" y="4357694"/>
            <a:ext cx="2643206" cy="369332"/>
          </a:xfrm>
          <a:prstGeom prst="rect">
            <a:avLst/>
          </a:prstGeom>
          <a:noFill/>
        </p:spPr>
        <p:txBody>
          <a:bodyPr wrap="square" rtlCol="0">
            <a:spAutoFit/>
          </a:bodyPr>
          <a:lstStyle/>
          <a:p>
            <a:endParaRPr lang="es-PE" dirty="0"/>
          </a:p>
        </p:txBody>
      </p:sp>
      <p:graphicFrame>
        <p:nvGraphicFramePr>
          <p:cNvPr id="8" name="7 Diagrama"/>
          <p:cNvGraphicFramePr/>
          <p:nvPr/>
        </p:nvGraphicFramePr>
        <p:xfrm>
          <a:off x="1524000" y="1397000"/>
          <a:ext cx="5834082" cy="2603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8 CuadroTexto"/>
          <p:cNvSpPr txBox="1"/>
          <p:nvPr/>
        </p:nvSpPr>
        <p:spPr>
          <a:xfrm>
            <a:off x="3357554" y="4143380"/>
            <a:ext cx="4572032" cy="1754326"/>
          </a:xfrm>
          <a:prstGeom prst="rect">
            <a:avLst/>
          </a:prstGeom>
          <a:noFill/>
        </p:spPr>
        <p:txBody>
          <a:bodyPr wrap="square" rtlCol="0">
            <a:spAutoFit/>
          </a:bodyPr>
          <a:lstStyle/>
          <a:p>
            <a:r>
              <a:rPr lang="es-PE" b="1" dirty="0" smtClean="0">
                <a:solidFill>
                  <a:schemeClr val="accent4">
                    <a:lumMod val="75000"/>
                  </a:schemeClr>
                </a:solidFill>
              </a:rPr>
              <a:t>*Zona de Frontera</a:t>
            </a:r>
          </a:p>
          <a:p>
            <a:r>
              <a:rPr lang="es-PE" b="1" dirty="0" smtClean="0">
                <a:solidFill>
                  <a:schemeClr val="accent4">
                    <a:lumMod val="75000"/>
                  </a:schemeClr>
                </a:solidFill>
              </a:rPr>
              <a:t>*Selva</a:t>
            </a:r>
          </a:p>
          <a:p>
            <a:r>
              <a:rPr lang="es-PE" b="1" dirty="0" smtClean="0">
                <a:solidFill>
                  <a:schemeClr val="accent4">
                    <a:lumMod val="75000"/>
                  </a:schemeClr>
                </a:solidFill>
              </a:rPr>
              <a:t>*Zona rural</a:t>
            </a:r>
          </a:p>
          <a:p>
            <a:r>
              <a:rPr lang="es-PE" b="1" dirty="0" smtClean="0">
                <a:solidFill>
                  <a:schemeClr val="accent4">
                    <a:lumMod val="75000"/>
                  </a:schemeClr>
                </a:solidFill>
              </a:rPr>
              <a:t>*Altura Excepcional</a:t>
            </a:r>
          </a:p>
          <a:p>
            <a:r>
              <a:rPr lang="es-PE" b="1" dirty="0" smtClean="0">
                <a:solidFill>
                  <a:schemeClr val="accent4">
                    <a:lumMod val="75000"/>
                  </a:schemeClr>
                </a:solidFill>
              </a:rPr>
              <a:t>*Zona de menor desarrollo relativo</a:t>
            </a:r>
          </a:p>
          <a:p>
            <a:r>
              <a:rPr lang="es-PE" b="1" dirty="0" smtClean="0">
                <a:solidFill>
                  <a:schemeClr val="accent4">
                    <a:lumMod val="75000"/>
                  </a:schemeClr>
                </a:solidFill>
              </a:rPr>
              <a:t>*Zona de Emergencia</a:t>
            </a:r>
            <a:endParaRPr lang="es-PE" b="1" dirty="0">
              <a:solidFill>
                <a:schemeClr val="accent4">
                  <a:lumMod val="75000"/>
                </a:schemeClr>
              </a:solidFill>
            </a:endParaRPr>
          </a:p>
        </p:txBody>
      </p:sp>
      <p:sp>
        <p:nvSpPr>
          <p:cNvPr id="10" name="9 CuadroTexto"/>
          <p:cNvSpPr txBox="1"/>
          <p:nvPr/>
        </p:nvSpPr>
        <p:spPr>
          <a:xfrm>
            <a:off x="1785918" y="4786322"/>
            <a:ext cx="1857388" cy="369332"/>
          </a:xfrm>
          <a:prstGeom prst="rect">
            <a:avLst/>
          </a:prstGeom>
          <a:noFill/>
        </p:spPr>
        <p:txBody>
          <a:bodyPr wrap="square" rtlCol="0">
            <a:spAutoFit/>
          </a:bodyPr>
          <a:lstStyle/>
          <a:p>
            <a:r>
              <a:rPr lang="es-PE" b="1" u="sng" dirty="0" smtClean="0">
                <a:solidFill>
                  <a:schemeClr val="accent4">
                    <a:lumMod val="75000"/>
                  </a:schemeClr>
                </a:solidFill>
                <a:effectLst>
                  <a:outerShdw blurRad="38100" dist="38100" dir="2700000" algn="tl">
                    <a:srgbClr val="000000">
                      <a:alpha val="43137"/>
                    </a:srgbClr>
                  </a:outerShdw>
                </a:effectLst>
              </a:rPr>
              <a:t>Conceptos</a:t>
            </a:r>
            <a:endParaRPr lang="es-PE" b="1" u="sng" dirty="0">
              <a:solidFill>
                <a:schemeClr val="accent4">
                  <a:lumMod val="75000"/>
                </a:schemeClr>
              </a:solidFill>
              <a:effectLst>
                <a:outerShdw blurRad="38100" dist="38100" dir="2700000" algn="tl">
                  <a:srgbClr val="000000">
                    <a:alpha val="43137"/>
                  </a:srgbClr>
                </a:outerShdw>
              </a:effectLst>
            </a:endParaRPr>
          </a:p>
        </p:txBody>
      </p:sp>
      <p:sp>
        <p:nvSpPr>
          <p:cNvPr id="11" name="10 Abrir llave"/>
          <p:cNvSpPr/>
          <p:nvPr/>
        </p:nvSpPr>
        <p:spPr>
          <a:xfrm>
            <a:off x="3071802" y="4143380"/>
            <a:ext cx="214314" cy="1643074"/>
          </a:xfrm>
          <a:prstGeom prst="leftBrace">
            <a:avLst/>
          </a:prstGeom>
        </p:spPr>
        <p:style>
          <a:lnRef idx="3">
            <a:schemeClr val="accent4"/>
          </a:lnRef>
          <a:fillRef idx="0">
            <a:schemeClr val="accent4"/>
          </a:fillRef>
          <a:effectRef idx="2">
            <a:schemeClr val="accent4"/>
          </a:effectRef>
          <a:fontRef idx="minor">
            <a:schemeClr val="tx1"/>
          </a:fontRef>
        </p:style>
        <p:txBody>
          <a:bodyPr rtlCol="0" anchor="ctr"/>
          <a:lstStyle/>
          <a:p>
            <a:pPr algn="ctr"/>
            <a:endParaRPr lang="es-PE"/>
          </a:p>
        </p:txBody>
      </p:sp>
      <p:sp>
        <p:nvSpPr>
          <p:cNvPr id="12" name="11 CuadroTexto"/>
          <p:cNvSpPr txBox="1"/>
          <p:nvPr/>
        </p:nvSpPr>
        <p:spPr>
          <a:xfrm>
            <a:off x="3286116" y="5929330"/>
            <a:ext cx="5572164" cy="369332"/>
          </a:xfrm>
          <a:prstGeom prst="rect">
            <a:avLst/>
          </a:prstGeom>
          <a:noFill/>
        </p:spPr>
        <p:txBody>
          <a:bodyPr wrap="square" rtlCol="0">
            <a:spAutoFit/>
          </a:bodyPr>
          <a:lstStyle/>
          <a:p>
            <a:r>
              <a:rPr lang="es-PE" b="1" dirty="0" smtClean="0">
                <a:solidFill>
                  <a:schemeClr val="accent4">
                    <a:lumMod val="75000"/>
                  </a:schemeClr>
                </a:solidFill>
              </a:rPr>
              <a:t>(por cada uno de los conceptos hasta máximo de 3)</a:t>
            </a:r>
            <a:endParaRPr lang="es-PE" b="1" dirty="0">
              <a:solidFill>
                <a:schemeClr val="accent4">
                  <a:lumMod val="75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642910" y="500042"/>
            <a:ext cx="8215370" cy="5355312"/>
          </a:xfrm>
          <a:prstGeom prst="rect">
            <a:avLst/>
          </a:prstGeom>
          <a:noFill/>
        </p:spPr>
        <p:txBody>
          <a:bodyPr wrap="square" rtlCol="0">
            <a:spAutoFit/>
          </a:bodyPr>
          <a:lstStyle/>
          <a:p>
            <a:pPr>
              <a:buFont typeface="Arial" pitchFamily="34" charset="0"/>
              <a:buChar char="•"/>
            </a:pPr>
            <a:r>
              <a:rPr lang="es-PE" dirty="0" smtClean="0"/>
              <a:t>Derecho de goce íntegro de sus remuneraciones en </a:t>
            </a:r>
            <a:r>
              <a:rPr lang="es-PE" b="1" u="sng" dirty="0" smtClean="0">
                <a:solidFill>
                  <a:schemeClr val="accent2">
                    <a:lumMod val="75000"/>
                  </a:schemeClr>
                </a:solidFill>
              </a:rPr>
              <a:t>caso de enfermedad degenerativa o de incapacidad física o mental </a:t>
            </a:r>
            <a:r>
              <a:rPr lang="es-PE" dirty="0" smtClean="0"/>
              <a:t>contraídas en servicio.</a:t>
            </a:r>
          </a:p>
          <a:p>
            <a:pPr>
              <a:buFont typeface="Arial" pitchFamily="34" charset="0"/>
              <a:buChar char="•"/>
            </a:pPr>
            <a:r>
              <a:rPr lang="es-PE" dirty="0" smtClean="0"/>
              <a:t>Derecho a un </a:t>
            </a:r>
            <a:r>
              <a:rPr lang="es-PE" b="1" dirty="0" smtClean="0">
                <a:solidFill>
                  <a:schemeClr val="tx2">
                    <a:lumMod val="75000"/>
                  </a:schemeClr>
                </a:solidFill>
              </a:rPr>
              <a:t>subsidio por luto</a:t>
            </a:r>
            <a:r>
              <a:rPr lang="es-PE" dirty="0" smtClean="0"/>
              <a:t>:</a:t>
            </a:r>
          </a:p>
          <a:p>
            <a:pPr lvl="1">
              <a:buFont typeface="Arial" pitchFamily="34" charset="0"/>
              <a:buChar char="•"/>
            </a:pPr>
            <a:r>
              <a:rPr lang="es-PE" dirty="0" smtClean="0"/>
              <a:t>Fallecimiento </a:t>
            </a:r>
            <a:r>
              <a:rPr lang="es-PE" b="1" dirty="0" smtClean="0">
                <a:solidFill>
                  <a:schemeClr val="accent4">
                    <a:lumMod val="75000"/>
                  </a:schemeClr>
                </a:solidFill>
              </a:rPr>
              <a:t>Cónyuge</a:t>
            </a:r>
            <a:r>
              <a:rPr lang="es-PE" dirty="0" smtClean="0"/>
              <a:t> = </a:t>
            </a:r>
            <a:r>
              <a:rPr lang="es-PE" i="1" dirty="0" smtClean="0"/>
              <a:t>2 remuneraciones totales</a:t>
            </a:r>
          </a:p>
          <a:p>
            <a:pPr lvl="1">
              <a:buFont typeface="Arial" pitchFamily="34" charset="0"/>
              <a:buChar char="•"/>
            </a:pPr>
            <a:r>
              <a:rPr lang="es-PE" dirty="0" smtClean="0"/>
              <a:t>Fallecimiento del </a:t>
            </a:r>
            <a:r>
              <a:rPr lang="es-PE" b="1" dirty="0" smtClean="0">
                <a:solidFill>
                  <a:schemeClr val="accent4">
                    <a:lumMod val="75000"/>
                  </a:schemeClr>
                </a:solidFill>
              </a:rPr>
              <a:t>padre o madre </a:t>
            </a:r>
            <a:r>
              <a:rPr lang="es-PE" dirty="0" smtClean="0"/>
              <a:t>= </a:t>
            </a:r>
            <a:r>
              <a:rPr lang="es-PE" i="1" dirty="0" smtClean="0"/>
              <a:t>1 remuneración total</a:t>
            </a:r>
          </a:p>
          <a:p>
            <a:pPr lvl="1">
              <a:buFont typeface="Arial" pitchFamily="34" charset="0"/>
              <a:buChar char="•"/>
            </a:pPr>
            <a:r>
              <a:rPr lang="es-PE" dirty="0" smtClean="0"/>
              <a:t>Fallecimiento del </a:t>
            </a:r>
            <a:r>
              <a:rPr lang="es-PE" b="1" dirty="0" smtClean="0">
                <a:solidFill>
                  <a:schemeClr val="accent4">
                    <a:lumMod val="75000"/>
                  </a:schemeClr>
                </a:solidFill>
              </a:rPr>
              <a:t>profesor activo </a:t>
            </a:r>
            <a:r>
              <a:rPr lang="es-PE" dirty="0" smtClean="0"/>
              <a:t>= </a:t>
            </a:r>
            <a:r>
              <a:rPr lang="es-PE" i="1" dirty="0" smtClean="0"/>
              <a:t>cónyuge, hijos, padres o hermanos. 3 remuneraciones totales</a:t>
            </a:r>
          </a:p>
          <a:p>
            <a:endParaRPr lang="es-PE" dirty="0" smtClean="0"/>
          </a:p>
          <a:p>
            <a:r>
              <a:rPr lang="es-PE" dirty="0" smtClean="0"/>
              <a:t>Por </a:t>
            </a:r>
            <a:r>
              <a:rPr lang="es-PE" b="1" u="sng" dirty="0" smtClean="0">
                <a:solidFill>
                  <a:srgbClr val="FF0000"/>
                </a:solidFill>
              </a:rPr>
              <a:t>Fiestas Patria</a:t>
            </a:r>
            <a:r>
              <a:rPr lang="es-PE" dirty="0" smtClean="0"/>
              <a:t>s = 1 remuneración total</a:t>
            </a:r>
          </a:p>
          <a:p>
            <a:r>
              <a:rPr lang="es-PE" dirty="0" smtClean="0"/>
              <a:t>Por </a:t>
            </a:r>
            <a:r>
              <a:rPr lang="es-PE" b="1" dirty="0" smtClean="0">
                <a:solidFill>
                  <a:schemeClr val="accent3">
                    <a:lumMod val="75000"/>
                  </a:schemeClr>
                </a:solidFill>
              </a:rPr>
              <a:t>Navidad</a:t>
            </a:r>
            <a:r>
              <a:rPr lang="es-PE" dirty="0" smtClean="0"/>
              <a:t> = 1 remuneración total</a:t>
            </a:r>
          </a:p>
          <a:p>
            <a:r>
              <a:rPr lang="es-PE" dirty="0" smtClean="0"/>
              <a:t>Por </a:t>
            </a:r>
            <a:r>
              <a:rPr lang="es-PE" b="1" dirty="0" smtClean="0">
                <a:solidFill>
                  <a:schemeClr val="accent6">
                    <a:lumMod val="75000"/>
                  </a:schemeClr>
                </a:solidFill>
              </a:rPr>
              <a:t>escolaridad</a:t>
            </a:r>
            <a:r>
              <a:rPr lang="es-PE" dirty="0" smtClean="0"/>
              <a:t> = 1 remuneración total</a:t>
            </a:r>
          </a:p>
          <a:p>
            <a:endParaRPr lang="es-PE" dirty="0" smtClean="0"/>
          </a:p>
          <a:p>
            <a:r>
              <a:rPr lang="es-PE" b="1" dirty="0" smtClean="0"/>
              <a:t>20</a:t>
            </a:r>
            <a:r>
              <a:rPr lang="es-PE" dirty="0" smtClean="0"/>
              <a:t> años de servicios LA MUJER = 2 remuneraciones íntegras</a:t>
            </a:r>
          </a:p>
          <a:p>
            <a:r>
              <a:rPr lang="es-PE" b="1" dirty="0" smtClean="0"/>
              <a:t>25</a:t>
            </a:r>
            <a:r>
              <a:rPr lang="es-PE" dirty="0" smtClean="0"/>
              <a:t> años de servicios EL VARÓN = 2 remuneraciones íntegras</a:t>
            </a:r>
          </a:p>
          <a:p>
            <a:r>
              <a:rPr lang="es-PE" b="1" dirty="0" smtClean="0"/>
              <a:t>25</a:t>
            </a:r>
            <a:r>
              <a:rPr lang="es-PE" dirty="0" smtClean="0"/>
              <a:t> años de servicios LA MUJER = 3 remuneraciones íntegras</a:t>
            </a:r>
          </a:p>
          <a:p>
            <a:r>
              <a:rPr lang="es-PE" b="1" dirty="0" smtClean="0"/>
              <a:t>30</a:t>
            </a:r>
            <a:r>
              <a:rPr lang="es-PE" dirty="0" smtClean="0"/>
              <a:t> años de servicios EL VARÓN = 3 remuneraciones íntegras</a:t>
            </a:r>
          </a:p>
          <a:p>
            <a:endParaRPr lang="es-PE" dirty="0" smtClean="0"/>
          </a:p>
          <a:p>
            <a:r>
              <a:rPr lang="es-PE" dirty="0" smtClean="0"/>
              <a:t>El profesor percibe  una remuneración personal de </a:t>
            </a:r>
            <a:r>
              <a:rPr lang="es-PE" b="1" dirty="0" smtClean="0">
                <a:solidFill>
                  <a:schemeClr val="accent5">
                    <a:lumMod val="75000"/>
                  </a:schemeClr>
                </a:solidFill>
              </a:rPr>
              <a:t>2% de remuneración básica</a:t>
            </a:r>
            <a:r>
              <a:rPr lang="es-PE" dirty="0" smtClean="0"/>
              <a:t> por cada año de servicios cumplidos.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b="1" u="sng" dirty="0" smtClean="0">
                <a:solidFill>
                  <a:schemeClr val="accent6">
                    <a:lumMod val="75000"/>
                  </a:schemeClr>
                </a:solidFill>
              </a:rPr>
              <a:t>Reasignación y Permuta</a:t>
            </a:r>
            <a:endParaRPr lang="es-PE" b="1" u="sng" dirty="0">
              <a:solidFill>
                <a:schemeClr val="accent6">
                  <a:lumMod val="75000"/>
                </a:schemeClr>
              </a:solidFill>
            </a:endParaRPr>
          </a:p>
        </p:txBody>
      </p:sp>
      <p:graphicFrame>
        <p:nvGraphicFramePr>
          <p:cNvPr id="3" name="2 Diagrama"/>
          <p:cNvGraphicFramePr/>
          <p:nvPr/>
        </p:nvGraphicFramePr>
        <p:xfrm>
          <a:off x="1071538" y="1643050"/>
          <a:ext cx="3857652" cy="3643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3 Diagrama"/>
          <p:cNvGraphicFramePr/>
          <p:nvPr/>
        </p:nvGraphicFramePr>
        <p:xfrm>
          <a:off x="4857752" y="1643050"/>
          <a:ext cx="3857652" cy="36433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b="1" u="sng" dirty="0" smtClean="0">
                <a:solidFill>
                  <a:schemeClr val="accent4">
                    <a:lumMod val="75000"/>
                  </a:schemeClr>
                </a:solidFill>
              </a:rPr>
              <a:t>Profesor Cesante o Jubilado</a:t>
            </a:r>
            <a:endParaRPr lang="es-PE" b="1" u="sng" dirty="0">
              <a:solidFill>
                <a:schemeClr val="accent4">
                  <a:lumMod val="75000"/>
                </a:schemeClr>
              </a:solidFill>
            </a:endParaRPr>
          </a:p>
        </p:txBody>
      </p:sp>
      <p:sp>
        <p:nvSpPr>
          <p:cNvPr id="3" name="2 CuadroTexto"/>
          <p:cNvSpPr txBox="1"/>
          <p:nvPr/>
        </p:nvSpPr>
        <p:spPr>
          <a:xfrm>
            <a:off x="2285984" y="1571612"/>
            <a:ext cx="5143536" cy="369332"/>
          </a:xfrm>
          <a:prstGeom prst="rect">
            <a:avLst/>
          </a:prstGeom>
          <a:noFill/>
        </p:spPr>
        <p:txBody>
          <a:bodyPr wrap="square" rtlCol="0">
            <a:spAutoFit/>
          </a:bodyPr>
          <a:lstStyle/>
          <a:p>
            <a:pPr algn="ctr"/>
            <a:r>
              <a:rPr lang="es-PE" b="1" dirty="0" smtClean="0">
                <a:solidFill>
                  <a:schemeClr val="accent3">
                    <a:lumMod val="75000"/>
                  </a:schemeClr>
                </a:solidFill>
              </a:rPr>
              <a:t>Pensiones = Remuneración Profesor Servicio Activo</a:t>
            </a:r>
            <a:endParaRPr lang="es-PE" b="1" dirty="0">
              <a:solidFill>
                <a:schemeClr val="accent3">
                  <a:lumMod val="75000"/>
                </a:schemeClr>
              </a:solidFill>
            </a:endParaRPr>
          </a:p>
        </p:txBody>
      </p:sp>
      <p:sp>
        <p:nvSpPr>
          <p:cNvPr id="6" name="5 CuadroTexto"/>
          <p:cNvSpPr txBox="1"/>
          <p:nvPr/>
        </p:nvSpPr>
        <p:spPr>
          <a:xfrm>
            <a:off x="4071934" y="2500306"/>
            <a:ext cx="1214446" cy="369332"/>
          </a:xfrm>
          <a:prstGeom prst="rect">
            <a:avLst/>
          </a:prstGeom>
          <a:noFill/>
        </p:spPr>
        <p:txBody>
          <a:bodyPr wrap="square" rtlCol="0">
            <a:spAutoFit/>
          </a:bodyPr>
          <a:lstStyle/>
          <a:p>
            <a:r>
              <a:rPr lang="es-PE" b="1" dirty="0" smtClean="0">
                <a:solidFill>
                  <a:schemeClr val="accent6">
                    <a:lumMod val="75000"/>
                  </a:schemeClr>
                </a:solidFill>
                <a:effectLst>
                  <a:outerShdw blurRad="38100" dist="38100" dir="2700000" algn="tl">
                    <a:srgbClr val="000000">
                      <a:alpha val="43137"/>
                    </a:srgbClr>
                  </a:outerShdw>
                </a:effectLst>
              </a:rPr>
              <a:t>Derechos</a:t>
            </a:r>
            <a:endParaRPr lang="es-PE" b="1" dirty="0">
              <a:solidFill>
                <a:schemeClr val="accent6">
                  <a:lumMod val="75000"/>
                </a:schemeClr>
              </a:solidFill>
              <a:effectLst>
                <a:outerShdw blurRad="38100" dist="38100" dir="2700000" algn="tl">
                  <a:srgbClr val="000000">
                    <a:alpha val="43137"/>
                  </a:srgbClr>
                </a:outerShdw>
              </a:effectLst>
            </a:endParaRPr>
          </a:p>
        </p:txBody>
      </p:sp>
      <p:sp>
        <p:nvSpPr>
          <p:cNvPr id="7" name="6 CuadroTexto"/>
          <p:cNvSpPr txBox="1"/>
          <p:nvPr/>
        </p:nvSpPr>
        <p:spPr>
          <a:xfrm>
            <a:off x="1071538" y="3214686"/>
            <a:ext cx="1143008" cy="584775"/>
          </a:xfrm>
          <a:prstGeom prst="rect">
            <a:avLst/>
          </a:prstGeom>
          <a:noFill/>
        </p:spPr>
        <p:txBody>
          <a:bodyPr wrap="square" rtlCol="0">
            <a:spAutoFit/>
          </a:bodyPr>
          <a:lstStyle/>
          <a:p>
            <a:r>
              <a:rPr lang="es-PE" sz="1600" i="1" dirty="0" smtClean="0"/>
              <a:t>Seguridad</a:t>
            </a:r>
          </a:p>
          <a:p>
            <a:r>
              <a:rPr lang="es-PE" sz="1600" i="1" dirty="0" smtClean="0"/>
              <a:t>Social</a:t>
            </a:r>
            <a:endParaRPr lang="es-PE" sz="1600" i="1" dirty="0"/>
          </a:p>
        </p:txBody>
      </p:sp>
      <p:sp>
        <p:nvSpPr>
          <p:cNvPr id="8" name="7 CuadroTexto"/>
          <p:cNvSpPr txBox="1"/>
          <p:nvPr/>
        </p:nvSpPr>
        <p:spPr>
          <a:xfrm>
            <a:off x="2928926" y="3214686"/>
            <a:ext cx="1571636" cy="584775"/>
          </a:xfrm>
          <a:prstGeom prst="rect">
            <a:avLst/>
          </a:prstGeom>
          <a:noFill/>
        </p:spPr>
        <p:txBody>
          <a:bodyPr wrap="square" rtlCol="0">
            <a:spAutoFit/>
          </a:bodyPr>
          <a:lstStyle/>
          <a:p>
            <a:r>
              <a:rPr lang="es-PE" sz="1600" i="1" dirty="0" smtClean="0"/>
              <a:t>Percibir</a:t>
            </a:r>
          </a:p>
          <a:p>
            <a:r>
              <a:rPr lang="es-PE" sz="1600" i="1" dirty="0" smtClean="0"/>
              <a:t>gratificaciones</a:t>
            </a:r>
            <a:endParaRPr lang="es-PE" sz="1600" i="1" dirty="0"/>
          </a:p>
        </p:txBody>
      </p:sp>
      <p:sp>
        <p:nvSpPr>
          <p:cNvPr id="9" name="8 CuadroTexto"/>
          <p:cNvSpPr txBox="1"/>
          <p:nvPr/>
        </p:nvSpPr>
        <p:spPr>
          <a:xfrm>
            <a:off x="5072066" y="3214686"/>
            <a:ext cx="1428760" cy="1077218"/>
          </a:xfrm>
          <a:prstGeom prst="rect">
            <a:avLst/>
          </a:prstGeom>
          <a:noFill/>
        </p:spPr>
        <p:txBody>
          <a:bodyPr wrap="square" rtlCol="0">
            <a:spAutoFit/>
          </a:bodyPr>
          <a:lstStyle/>
          <a:p>
            <a:r>
              <a:rPr lang="es-PE" sz="1600" i="1" dirty="0" smtClean="0"/>
              <a:t>Sucesión de pensión a viudo(a) o hijo(a) </a:t>
            </a:r>
            <a:endParaRPr lang="es-PE" sz="1600" i="1" dirty="0"/>
          </a:p>
        </p:txBody>
      </p:sp>
      <p:sp>
        <p:nvSpPr>
          <p:cNvPr id="10" name="9 CuadroTexto"/>
          <p:cNvSpPr txBox="1"/>
          <p:nvPr/>
        </p:nvSpPr>
        <p:spPr>
          <a:xfrm>
            <a:off x="6929454" y="3214686"/>
            <a:ext cx="1928826" cy="1077218"/>
          </a:xfrm>
          <a:prstGeom prst="rect">
            <a:avLst/>
          </a:prstGeom>
          <a:noFill/>
        </p:spPr>
        <p:txBody>
          <a:bodyPr wrap="square" rtlCol="0">
            <a:spAutoFit/>
          </a:bodyPr>
          <a:lstStyle/>
          <a:p>
            <a:r>
              <a:rPr lang="es-PE" sz="1600" i="1" dirty="0" smtClean="0"/>
              <a:t>50% de descuento </a:t>
            </a:r>
          </a:p>
          <a:p>
            <a:r>
              <a:rPr lang="es-PE" sz="1600" i="1" dirty="0" smtClean="0"/>
              <a:t>-Transporte estado</a:t>
            </a:r>
          </a:p>
          <a:p>
            <a:r>
              <a:rPr lang="es-PE" sz="1600" i="1" dirty="0" smtClean="0"/>
              <a:t>-Espectáculos públicos culturales</a:t>
            </a:r>
            <a:endParaRPr lang="es-PE" sz="1600" i="1" dirty="0"/>
          </a:p>
        </p:txBody>
      </p:sp>
      <p:cxnSp>
        <p:nvCxnSpPr>
          <p:cNvPr id="12" name="11 Conector recto de flecha"/>
          <p:cNvCxnSpPr>
            <a:stCxn id="6" idx="2"/>
            <a:endCxn id="7" idx="0"/>
          </p:cNvCxnSpPr>
          <p:nvPr/>
        </p:nvCxnSpPr>
        <p:spPr>
          <a:xfrm rot="5400000">
            <a:off x="2988576" y="1524105"/>
            <a:ext cx="345048" cy="3036115"/>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4" name="13 Conector recto de flecha"/>
          <p:cNvCxnSpPr>
            <a:stCxn id="6" idx="2"/>
            <a:endCxn id="8" idx="0"/>
          </p:cNvCxnSpPr>
          <p:nvPr/>
        </p:nvCxnSpPr>
        <p:spPr>
          <a:xfrm rot="5400000">
            <a:off x="4024427" y="2559956"/>
            <a:ext cx="345048" cy="964413"/>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7" name="16 Conector recto de flecha"/>
          <p:cNvCxnSpPr>
            <a:stCxn id="6" idx="2"/>
            <a:endCxn id="9" idx="0"/>
          </p:cNvCxnSpPr>
          <p:nvPr/>
        </p:nvCxnSpPr>
        <p:spPr>
          <a:xfrm rot="16200000" flipH="1">
            <a:off x="5060277" y="2488517"/>
            <a:ext cx="345048" cy="1107289"/>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9" name="18 Conector recto de flecha"/>
          <p:cNvCxnSpPr>
            <a:stCxn id="6" idx="2"/>
            <a:endCxn id="10" idx="0"/>
          </p:cNvCxnSpPr>
          <p:nvPr/>
        </p:nvCxnSpPr>
        <p:spPr>
          <a:xfrm rot="16200000" flipH="1">
            <a:off x="6113988" y="1434807"/>
            <a:ext cx="345048" cy="3214710"/>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
        <p:nvSpPr>
          <p:cNvPr id="20" name="19 CuadroTexto"/>
          <p:cNvSpPr txBox="1"/>
          <p:nvPr/>
        </p:nvSpPr>
        <p:spPr>
          <a:xfrm>
            <a:off x="2357422" y="4143380"/>
            <a:ext cx="1000132" cy="369332"/>
          </a:xfrm>
          <a:prstGeom prst="rect">
            <a:avLst/>
          </a:prstGeom>
          <a:noFill/>
        </p:spPr>
        <p:txBody>
          <a:bodyPr wrap="square" rtlCol="0">
            <a:spAutoFit/>
          </a:bodyPr>
          <a:lstStyle/>
          <a:p>
            <a:r>
              <a:rPr lang="es-PE" b="1" dirty="0" smtClean="0">
                <a:solidFill>
                  <a:schemeClr val="accent2">
                    <a:lumMod val="75000"/>
                  </a:schemeClr>
                </a:solidFill>
              </a:rPr>
              <a:t>Navidad</a:t>
            </a:r>
            <a:endParaRPr lang="es-PE" b="1" dirty="0">
              <a:solidFill>
                <a:schemeClr val="accent2">
                  <a:lumMod val="75000"/>
                </a:schemeClr>
              </a:solidFill>
            </a:endParaRPr>
          </a:p>
        </p:txBody>
      </p:sp>
      <p:sp>
        <p:nvSpPr>
          <p:cNvPr id="21" name="20 CuadroTexto"/>
          <p:cNvSpPr txBox="1"/>
          <p:nvPr/>
        </p:nvSpPr>
        <p:spPr>
          <a:xfrm>
            <a:off x="3786182" y="4143380"/>
            <a:ext cx="1071570" cy="646331"/>
          </a:xfrm>
          <a:prstGeom prst="rect">
            <a:avLst/>
          </a:prstGeom>
          <a:noFill/>
        </p:spPr>
        <p:txBody>
          <a:bodyPr wrap="square" rtlCol="0">
            <a:spAutoFit/>
          </a:bodyPr>
          <a:lstStyle/>
          <a:p>
            <a:r>
              <a:rPr lang="es-PE" b="1" dirty="0" smtClean="0">
                <a:solidFill>
                  <a:schemeClr val="accent2">
                    <a:lumMod val="75000"/>
                  </a:schemeClr>
                </a:solidFill>
              </a:rPr>
              <a:t>Fiestas Patrias</a:t>
            </a:r>
            <a:endParaRPr lang="es-PE" b="1" dirty="0">
              <a:solidFill>
                <a:schemeClr val="accent2">
                  <a:lumMod val="75000"/>
                </a:schemeClr>
              </a:solidFill>
            </a:endParaRPr>
          </a:p>
        </p:txBody>
      </p:sp>
      <p:cxnSp>
        <p:nvCxnSpPr>
          <p:cNvPr id="23" name="22 Conector recto de flecha"/>
          <p:cNvCxnSpPr>
            <a:stCxn id="8" idx="2"/>
            <a:endCxn id="20" idx="0"/>
          </p:cNvCxnSpPr>
          <p:nvPr/>
        </p:nvCxnSpPr>
        <p:spPr>
          <a:xfrm rot="5400000">
            <a:off x="3114157" y="3542792"/>
            <a:ext cx="343919" cy="857256"/>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25" name="24 Conector recto de flecha"/>
          <p:cNvCxnSpPr>
            <a:stCxn id="8" idx="2"/>
            <a:endCxn id="21" idx="0"/>
          </p:cNvCxnSpPr>
          <p:nvPr/>
        </p:nvCxnSpPr>
        <p:spPr>
          <a:xfrm rot="16200000" flipH="1">
            <a:off x="3846396" y="3667808"/>
            <a:ext cx="343919" cy="607223"/>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PE" b="1" u="sng" dirty="0" smtClean="0">
                <a:solidFill>
                  <a:schemeClr val="accent3">
                    <a:lumMod val="75000"/>
                  </a:schemeClr>
                </a:solidFill>
              </a:rPr>
              <a:t>Régimen del Profesorado Particular</a:t>
            </a:r>
            <a:endParaRPr lang="es-PE" b="1" u="sng" dirty="0">
              <a:solidFill>
                <a:schemeClr val="accent3">
                  <a:lumMod val="75000"/>
                </a:schemeClr>
              </a:solidFill>
            </a:endParaRPr>
          </a:p>
        </p:txBody>
      </p:sp>
      <p:sp>
        <p:nvSpPr>
          <p:cNvPr id="3" name="2 CuadroTexto"/>
          <p:cNvSpPr txBox="1"/>
          <p:nvPr/>
        </p:nvSpPr>
        <p:spPr>
          <a:xfrm>
            <a:off x="1142976" y="2714620"/>
            <a:ext cx="3214710" cy="1477328"/>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s-PE" b="1" dirty="0" smtClean="0">
                <a:solidFill>
                  <a:schemeClr val="bg1"/>
                </a:solidFill>
              </a:rPr>
              <a:t>Remuneración de los profesores con título no serán menores a las percibidas por profesores al servicio del estado</a:t>
            </a:r>
            <a:endParaRPr lang="es-PE" b="1" dirty="0">
              <a:solidFill>
                <a:schemeClr val="bg1"/>
              </a:solidFill>
            </a:endParaRPr>
          </a:p>
        </p:txBody>
      </p:sp>
      <p:sp>
        <p:nvSpPr>
          <p:cNvPr id="4" name="3 CuadroTexto"/>
          <p:cNvSpPr txBox="1"/>
          <p:nvPr/>
        </p:nvSpPr>
        <p:spPr>
          <a:xfrm>
            <a:off x="5143504" y="2214554"/>
            <a:ext cx="3214710" cy="646331"/>
          </a:xfrm>
          <a:prstGeom prst="rect">
            <a:avLst/>
          </a:prstGeom>
          <a:noFill/>
        </p:spPr>
        <p:txBody>
          <a:bodyPr wrap="square" rtlCol="0">
            <a:spAutoFit/>
          </a:bodyPr>
          <a:lstStyle/>
          <a:p>
            <a:pPr algn="ctr"/>
            <a:r>
              <a:rPr lang="es-PE" b="1" dirty="0" smtClean="0">
                <a:solidFill>
                  <a:schemeClr val="accent4">
                    <a:lumMod val="75000"/>
                  </a:schemeClr>
                </a:solidFill>
              </a:rPr>
              <a:t>Por cada incremento de las pensiones de enseñanza</a:t>
            </a:r>
            <a:endParaRPr lang="es-PE" b="1" dirty="0">
              <a:solidFill>
                <a:schemeClr val="accent4">
                  <a:lumMod val="75000"/>
                </a:schemeClr>
              </a:solidFill>
            </a:endParaRPr>
          </a:p>
        </p:txBody>
      </p:sp>
      <p:sp>
        <p:nvSpPr>
          <p:cNvPr id="5" name="4 Igual que"/>
          <p:cNvSpPr/>
          <p:nvPr/>
        </p:nvSpPr>
        <p:spPr>
          <a:xfrm>
            <a:off x="5857884" y="3000372"/>
            <a:ext cx="1428760" cy="571504"/>
          </a:xfrm>
          <a:prstGeom prst="mathEqual">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s-PE">
              <a:solidFill>
                <a:schemeClr val="tx1"/>
              </a:solidFill>
            </a:endParaRPr>
          </a:p>
        </p:txBody>
      </p:sp>
      <p:sp>
        <p:nvSpPr>
          <p:cNvPr id="6" name="5 CuadroTexto"/>
          <p:cNvSpPr txBox="1"/>
          <p:nvPr/>
        </p:nvSpPr>
        <p:spPr>
          <a:xfrm>
            <a:off x="5286380" y="3714752"/>
            <a:ext cx="2714644" cy="923330"/>
          </a:xfrm>
          <a:prstGeom prst="rect">
            <a:avLst/>
          </a:prstGeom>
          <a:noFill/>
        </p:spPr>
        <p:txBody>
          <a:bodyPr wrap="square" rtlCol="0">
            <a:spAutoFit/>
          </a:bodyPr>
          <a:lstStyle/>
          <a:p>
            <a:pPr algn="ctr"/>
            <a:r>
              <a:rPr lang="es-PE" b="1" dirty="0" smtClean="0">
                <a:solidFill>
                  <a:schemeClr val="accent4">
                    <a:lumMod val="75000"/>
                  </a:schemeClr>
                </a:solidFill>
              </a:rPr>
              <a:t>Incremento a las remuneraciones de los docentes</a:t>
            </a:r>
            <a:endParaRPr lang="es-PE" b="1" dirty="0">
              <a:solidFill>
                <a:schemeClr val="accent4">
                  <a:lumMod val="75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PE" b="1" u="sng" dirty="0" smtClean="0">
                <a:solidFill>
                  <a:schemeClr val="accent5">
                    <a:lumMod val="75000"/>
                  </a:schemeClr>
                </a:solidFill>
              </a:rPr>
              <a:t>Personal Magisterial sin título y con nombramiento interino</a:t>
            </a:r>
            <a:endParaRPr lang="es-PE" b="1" u="sng" dirty="0">
              <a:solidFill>
                <a:schemeClr val="accent5">
                  <a:lumMod val="75000"/>
                </a:schemeClr>
              </a:solidFill>
            </a:endParaRPr>
          </a:p>
        </p:txBody>
      </p:sp>
      <p:sp>
        <p:nvSpPr>
          <p:cNvPr id="3" name="2 CuadroTexto"/>
          <p:cNvSpPr txBox="1"/>
          <p:nvPr/>
        </p:nvSpPr>
        <p:spPr>
          <a:xfrm>
            <a:off x="857224" y="1857364"/>
            <a:ext cx="3929090" cy="369332"/>
          </a:xfrm>
          <a:prstGeom prst="rect">
            <a:avLst/>
          </a:prstGeom>
          <a:noFill/>
        </p:spPr>
        <p:txBody>
          <a:bodyPr wrap="square" rtlCol="0">
            <a:spAutoFit/>
          </a:bodyPr>
          <a:lstStyle/>
          <a:p>
            <a:r>
              <a:rPr lang="es-PE" b="1" dirty="0" smtClean="0">
                <a:solidFill>
                  <a:schemeClr val="accent6">
                    <a:lumMod val="75000"/>
                  </a:schemeClr>
                </a:solidFill>
              </a:rPr>
              <a:t>Se agrupan según sus estudios en:</a:t>
            </a:r>
            <a:endParaRPr lang="es-PE" b="1" dirty="0">
              <a:solidFill>
                <a:schemeClr val="accent6">
                  <a:lumMod val="75000"/>
                </a:schemeClr>
              </a:solidFill>
            </a:endParaRPr>
          </a:p>
        </p:txBody>
      </p:sp>
      <p:graphicFrame>
        <p:nvGraphicFramePr>
          <p:cNvPr id="4" name="3 Diagrama"/>
          <p:cNvGraphicFramePr/>
          <p:nvPr/>
        </p:nvGraphicFramePr>
        <p:xfrm>
          <a:off x="214282" y="235743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4 CuadroTexto"/>
          <p:cNvSpPr txBox="1"/>
          <p:nvPr/>
        </p:nvSpPr>
        <p:spPr>
          <a:xfrm>
            <a:off x="5715008" y="2214554"/>
            <a:ext cx="3071834" cy="646331"/>
          </a:xfrm>
          <a:prstGeom prst="rect">
            <a:avLst/>
          </a:prstGeom>
          <a:noFill/>
        </p:spPr>
        <p:txBody>
          <a:bodyPr wrap="square" rtlCol="0">
            <a:spAutoFit/>
          </a:bodyPr>
          <a:lstStyle/>
          <a:p>
            <a:r>
              <a:rPr lang="es-PE" b="1" dirty="0" smtClean="0">
                <a:solidFill>
                  <a:schemeClr val="accent4">
                    <a:lumMod val="75000"/>
                  </a:schemeClr>
                </a:solidFill>
              </a:rPr>
              <a:t>Tiene una escala diferenciada de remuneraciones</a:t>
            </a:r>
            <a:endParaRPr lang="es-PE" b="1" dirty="0">
              <a:solidFill>
                <a:schemeClr val="accent4">
                  <a:lumMod val="75000"/>
                </a:schemeClr>
              </a:solidFill>
            </a:endParaRPr>
          </a:p>
        </p:txBody>
      </p:sp>
      <p:sp>
        <p:nvSpPr>
          <p:cNvPr id="6" name="5 CuadroTexto"/>
          <p:cNvSpPr txBox="1"/>
          <p:nvPr/>
        </p:nvSpPr>
        <p:spPr>
          <a:xfrm>
            <a:off x="5786446" y="3357562"/>
            <a:ext cx="2928958" cy="1477328"/>
          </a:xfrm>
          <a:prstGeom prst="rect">
            <a:avLst/>
          </a:prstGeom>
          <a:noFill/>
        </p:spPr>
        <p:txBody>
          <a:bodyPr wrap="square" rtlCol="0">
            <a:spAutoFit/>
          </a:bodyPr>
          <a:lstStyle/>
          <a:p>
            <a:r>
              <a:rPr lang="es-PE" b="1" u="sng" dirty="0" smtClean="0">
                <a:solidFill>
                  <a:srgbClr val="C00000"/>
                </a:solidFill>
              </a:rPr>
              <a:t>PROHIBIDO</a:t>
            </a:r>
          </a:p>
          <a:p>
            <a:r>
              <a:rPr lang="es-PE" dirty="0" smtClean="0"/>
              <a:t>Nombramiento de personal docente titular o interino con estudios completos en educación secundaria</a:t>
            </a:r>
            <a:endParaRPr lang="es-PE"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500166" y="1571612"/>
            <a:ext cx="6215106" cy="2862322"/>
          </a:xfrm>
          <a:prstGeom prst="rect">
            <a:avLst/>
          </a:prstGeom>
          <a:noFill/>
        </p:spPr>
        <p:txBody>
          <a:bodyPr wrap="square" rtlCol="0">
            <a:spAutoFit/>
          </a:bodyPr>
          <a:lstStyle/>
          <a:p>
            <a:pPr algn="ctr"/>
            <a:r>
              <a:rPr lang="es-PE" sz="6000" dirty="0" smtClean="0"/>
              <a:t>REGLAMENTO  </a:t>
            </a:r>
          </a:p>
          <a:p>
            <a:pPr algn="ctr"/>
            <a:r>
              <a:rPr lang="es-PE" sz="6000" dirty="0" smtClean="0"/>
              <a:t>DE LA LEY DEL PROFESORADO</a:t>
            </a:r>
            <a:endParaRPr lang="es-ES" sz="6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ES" b="1" dirty="0" smtClean="0"/>
              <a:t>CAPITULO I</a:t>
            </a:r>
            <a:endParaRPr lang="es-PE" dirty="0"/>
          </a:p>
        </p:txBody>
      </p:sp>
      <p:sp>
        <p:nvSpPr>
          <p:cNvPr id="3" name="2 Subtítulo"/>
          <p:cNvSpPr>
            <a:spLocks noGrp="1"/>
          </p:cNvSpPr>
          <p:nvPr>
            <p:ph type="subTitle" idx="1"/>
          </p:nvPr>
        </p:nvSpPr>
        <p:spPr/>
        <p:txBody>
          <a:bodyPr/>
          <a:lstStyle/>
          <a:p>
            <a:r>
              <a:rPr lang="es-ES" b="1" dirty="0"/>
              <a:t/>
            </a:r>
            <a:br>
              <a:rPr lang="es-ES" b="1" dirty="0"/>
            </a:br>
            <a:r>
              <a:rPr lang="es-ES" sz="3600" b="1" dirty="0">
                <a:solidFill>
                  <a:schemeClr val="tx1"/>
                </a:solidFill>
              </a:rPr>
              <a:t>DEL PROFESORADO</a:t>
            </a:r>
            <a:endParaRPr lang="es-PE" sz="3600" dirty="0">
              <a:solidFill>
                <a:schemeClr val="tx1"/>
              </a:solidFill>
            </a:endParaRPr>
          </a:p>
          <a:p>
            <a:endParaRPr lang="es-PE" sz="3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ChangeArrowheads="1"/>
          </p:cNvSpPr>
          <p:nvPr/>
        </p:nvSpPr>
        <p:spPr bwMode="auto">
          <a:xfrm>
            <a:off x="0" y="664289"/>
            <a:ext cx="8964488"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Artículo 1.- </a:t>
            </a:r>
            <a:r>
              <a:rPr kumimoji="0" lang="es-E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El profesor es agente fundamental de la Educación y contribuye conjuntamente con la familia, la comunidad y el Estado al desarrollo integral del educando, inspirado en los principios de la democracia social</a:t>
            </a:r>
            <a:r>
              <a:rPr kumimoji="0" lang="es-PE" sz="2000" b="0" i="0" u="none" strike="noStrike" cap="none" normalizeH="0" baseline="0" dirty="0" smtClean="0">
                <a:ln>
                  <a:noFill/>
                </a:ln>
                <a:solidFill>
                  <a:schemeClr val="tx1"/>
                </a:solidFill>
                <a:effectLst/>
                <a:latin typeface="Arial" pitchFamily="34" charset="0"/>
                <a:cs typeface="Arial" pitchFamily="34" charset="0"/>
              </a:rPr>
              <a:t> </a:t>
            </a:r>
          </a:p>
        </p:txBody>
      </p:sp>
      <p:sp>
        <p:nvSpPr>
          <p:cNvPr id="10242" name="Rectangle 2"/>
          <p:cNvSpPr>
            <a:spLocks noChangeArrowheads="1"/>
          </p:cNvSpPr>
          <p:nvPr/>
        </p:nvSpPr>
        <p:spPr bwMode="auto">
          <a:xfrm>
            <a:off x="0" y="2675411"/>
            <a:ext cx="9144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Artículo 4.- </a:t>
            </a:r>
            <a:r>
              <a:rPr kumimoji="0" lang="es-E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Las instituciones públicas que cuenten con profesores a su servicio están obligadas a cumplir con lo establecido en la Ley del Profesorado y el presente Reglamento.</a:t>
            </a:r>
            <a:endParaRPr kumimoji="0" lang="es-E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43" name="Rectangle 3"/>
          <p:cNvSpPr>
            <a:spLocks noChangeArrowheads="1"/>
          </p:cNvSpPr>
          <p:nvPr/>
        </p:nvSpPr>
        <p:spPr bwMode="auto">
          <a:xfrm>
            <a:off x="0" y="4467663"/>
            <a:ext cx="81724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Artículo 6.- </a:t>
            </a:r>
            <a:r>
              <a:rPr kumimoji="0" lang="es-E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Las normas y beneficios para los servidores del sector público, son aplicables a los profesores a cargo del Estado en cuanto sean compatibles con la Ley del Profesorado</a:t>
            </a:r>
            <a:r>
              <a:rPr kumimoji="0" lang="es-PE" sz="20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140968"/>
            <a:ext cx="7772400" cy="936104"/>
          </a:xfrm>
        </p:spPr>
        <p:txBody>
          <a:bodyPr>
            <a:normAutofit fontScale="90000"/>
          </a:bodyPr>
          <a:lstStyle/>
          <a:p>
            <a:r>
              <a:rPr lang="es-ES" b="1" dirty="0"/>
              <a:t>CAPITULO II</a:t>
            </a:r>
            <a:r>
              <a:rPr lang="es-ES" dirty="0"/>
              <a:t/>
            </a:r>
            <a:br>
              <a:rPr lang="es-ES" dirty="0"/>
            </a:br>
            <a:r>
              <a:rPr lang="es-ES" b="1" dirty="0"/>
              <a:t>DE LA FORMACION PROFESIONAL</a:t>
            </a:r>
            <a:r>
              <a:rPr lang="es-PE" dirty="0"/>
              <a:t/>
            </a:r>
            <a:br>
              <a:rPr lang="es-PE" dirty="0"/>
            </a:br>
            <a:endParaRPr lang="es-PE" dirty="0"/>
          </a:p>
        </p:txBody>
      </p:sp>
      <p:sp>
        <p:nvSpPr>
          <p:cNvPr id="3" name="2 Subtítulo"/>
          <p:cNvSpPr>
            <a:spLocks noGrp="1"/>
          </p:cNvSpPr>
          <p:nvPr>
            <p:ph type="subTitle" idx="1"/>
          </p:nvPr>
        </p:nvSpPr>
        <p:spPr/>
        <p:txBody>
          <a:bodyPr/>
          <a:lstStyle/>
          <a:p>
            <a:endParaRPr lang="es-PE"/>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0" y="199673"/>
            <a:ext cx="9144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Artículo 7.- </a:t>
            </a:r>
            <a:r>
              <a:rPr kumimoji="0" lang="es-E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La formación profesional del profesorado corresponde al nivel de Educación Superior y se realiza en las Universidades e Institutos Superiores Pedagógicos, en no menos de diez semestres académicos</a:t>
            </a:r>
            <a:r>
              <a:rPr kumimoji="0" lang="es-ES"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5362" name="Rectangle 2"/>
          <p:cNvSpPr>
            <a:spLocks noChangeArrowheads="1"/>
          </p:cNvSpPr>
          <p:nvPr/>
        </p:nvSpPr>
        <p:spPr bwMode="auto">
          <a:xfrm>
            <a:off x="0" y="1619843"/>
            <a:ext cx="9144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Artículo 14.- Las necesidades educativas de cada región. Su implementación es responsabilidad de los gobiernos regionales con autorización del Ministerio de Educación.</a:t>
            </a:r>
            <a:endParaRPr kumimoji="0" lang="es-E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15363" name="Rectangle 3"/>
          <p:cNvSpPr>
            <a:spLocks noChangeArrowheads="1"/>
          </p:cNvSpPr>
          <p:nvPr/>
        </p:nvSpPr>
        <p:spPr bwMode="auto">
          <a:xfrm>
            <a:off x="0" y="2791345"/>
            <a:ext cx="91440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s-E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Artículo 17.- </a:t>
            </a:r>
            <a:r>
              <a:rPr kumimoji="0" lang="es-E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El Título de Profesor es equivalente ejercicio profesional y para el ascenso en la Carrera Pública del Profesorado al de Licenciado en Educación que otorgan las Universidades. Ambas dan iguales derechos en </a:t>
            </a:r>
            <a:r>
              <a:rPr kumimoji="0" lang="es-ES" sz="20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el profesorado.</a:t>
            </a:r>
            <a:r>
              <a:rPr kumimoji="0" lang="es-PE" sz="2000" b="0" i="0" u="none" strike="noStrike" cap="none" normalizeH="0" baseline="0" smtClean="0">
                <a:ln>
                  <a:noFill/>
                </a:ln>
                <a:solidFill>
                  <a:schemeClr val="tx1"/>
                </a:solidFill>
                <a:effectLst/>
                <a:latin typeface="Arial" pitchFamily="34" charset="0"/>
                <a:cs typeface="Arial" pitchFamily="34" charset="0"/>
              </a:rPr>
              <a:t> </a:t>
            </a:r>
            <a:endParaRPr kumimoji="0" lang="es-PE"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15364" name="Rectangle 4"/>
          <p:cNvSpPr>
            <a:spLocks noChangeArrowheads="1"/>
          </p:cNvSpPr>
          <p:nvPr/>
        </p:nvSpPr>
        <p:spPr bwMode="auto">
          <a:xfrm>
            <a:off x="0" y="4263334"/>
            <a:ext cx="91440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Artículo 18.- </a:t>
            </a:r>
            <a:r>
              <a:rPr kumimoji="0" lang="es-E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Los estudios realizados en los Institutos Superiores Pedagógicos son </a:t>
            </a:r>
            <a:r>
              <a:rPr kumimoji="0" lang="es-ES"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convalidables</a:t>
            </a:r>
            <a:r>
              <a:rPr kumimoji="0" lang="es-E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en las Universidades, de acuerdo con la ley los estatutos de cada una de ellas. Habilitan para continuar cualquier otro estudio, inclusive los de segunda especialidad profesional.</a:t>
            </a:r>
            <a:endParaRPr kumimoji="0" lang="es-E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ctrTitle"/>
          </p:nvPr>
        </p:nvSpPr>
        <p:spPr>
          <a:xfrm>
            <a:off x="685800" y="2924944"/>
            <a:ext cx="7772400" cy="675506"/>
          </a:xfrm>
        </p:spPr>
        <p:txBody>
          <a:bodyPr>
            <a:normAutofit fontScale="90000"/>
          </a:bodyPr>
          <a:lstStyle/>
          <a:p>
            <a:r>
              <a:rPr lang="es-ES" b="1" dirty="0" smtClean="0"/>
              <a:t/>
            </a:r>
            <a:br>
              <a:rPr lang="es-ES" b="1" dirty="0" smtClean="0"/>
            </a:br>
            <a:r>
              <a:rPr lang="es-ES" dirty="0" smtClean="0"/>
              <a:t/>
            </a:r>
            <a:br>
              <a:rPr lang="es-ES" dirty="0" smtClean="0"/>
            </a:br>
            <a:r>
              <a:rPr lang="es-ES" b="1" dirty="0" smtClean="0"/>
              <a:t>CAPITULO </a:t>
            </a:r>
            <a:r>
              <a:rPr lang="es-ES" b="1" dirty="0"/>
              <a:t>III</a:t>
            </a:r>
            <a:r>
              <a:rPr lang="es-ES" dirty="0"/>
              <a:t/>
            </a:r>
            <a:br>
              <a:rPr lang="es-ES" dirty="0"/>
            </a:br>
            <a:r>
              <a:rPr lang="es-ES" b="1" dirty="0"/>
              <a:t>DE LA PROFESIONALIZACION, PERFECCIONAMIENTO Y ESPECIALIZACION</a:t>
            </a:r>
            <a:r>
              <a:rPr lang="es-PE" dirty="0"/>
              <a:t/>
            </a:r>
            <a:br>
              <a:rPr lang="es-PE" dirty="0"/>
            </a:br>
            <a:endParaRPr lang="es-PE" dirty="0"/>
          </a:p>
        </p:txBody>
      </p:sp>
      <p:sp>
        <p:nvSpPr>
          <p:cNvPr id="8" name="7 Subtítulo"/>
          <p:cNvSpPr>
            <a:spLocks noGrp="1"/>
          </p:cNvSpPr>
          <p:nvPr>
            <p:ph type="subTitle" idx="1"/>
          </p:nvPr>
        </p:nvSpPr>
        <p:spPr/>
        <p:txBody>
          <a:bodyPr/>
          <a:lstStyle/>
          <a:p>
            <a:endParaRPr lang="es-PE"/>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764704"/>
            <a:ext cx="9144000" cy="1200329"/>
          </a:xfrm>
          <a:prstGeom prst="rect">
            <a:avLst/>
          </a:prstGeom>
        </p:spPr>
        <p:txBody>
          <a:bodyPr wrap="square">
            <a:spAutoFit/>
          </a:bodyPr>
          <a:lstStyle/>
          <a:p>
            <a:r>
              <a:rPr lang="es-ES" b="1" dirty="0"/>
              <a:t>Artículo 25.- </a:t>
            </a:r>
            <a:r>
              <a:rPr lang="es-ES" dirty="0"/>
              <a:t>La profesionalización de los docentes sin título pedagógico que prestan servicios en Centros y Programas Educativos ubicados en zonas de frontera, selva, zona rural o altura excepcional es obligatoria. Su acceso a los programas de profesionalización que desarrollen los Institutos Superiores Pedagógicos Estatales se efectúa sin el requisito del concurso, en </a:t>
            </a:r>
            <a:endParaRPr lang="es-PE" dirty="0"/>
          </a:p>
        </p:txBody>
      </p:sp>
      <p:sp>
        <p:nvSpPr>
          <p:cNvPr id="3" name="2 Rectángulo"/>
          <p:cNvSpPr/>
          <p:nvPr/>
        </p:nvSpPr>
        <p:spPr>
          <a:xfrm>
            <a:off x="0" y="1844825"/>
            <a:ext cx="6858000" cy="369332"/>
          </a:xfrm>
          <a:prstGeom prst="rect">
            <a:avLst/>
          </a:prstGeom>
        </p:spPr>
        <p:txBody>
          <a:bodyPr wrap="square">
            <a:spAutoFit/>
          </a:bodyPr>
          <a:lstStyle/>
          <a:p>
            <a:r>
              <a:rPr lang="es-ES" dirty="0"/>
              <a:t>función de las metas y cupos que establezcan cada gobierno regional.</a:t>
            </a:r>
            <a:endParaRPr lang="es-PE" dirty="0"/>
          </a:p>
        </p:txBody>
      </p:sp>
      <p:sp>
        <p:nvSpPr>
          <p:cNvPr id="4" name="3 Rectángulo"/>
          <p:cNvSpPr/>
          <p:nvPr/>
        </p:nvSpPr>
        <p:spPr>
          <a:xfrm>
            <a:off x="0" y="2636912"/>
            <a:ext cx="8964488" cy="923330"/>
          </a:xfrm>
          <a:prstGeom prst="rect">
            <a:avLst/>
          </a:prstGeom>
        </p:spPr>
        <p:txBody>
          <a:bodyPr wrap="square">
            <a:spAutoFit/>
          </a:bodyPr>
          <a:lstStyle/>
          <a:p>
            <a:r>
              <a:rPr lang="es-ES" b="1" dirty="0"/>
              <a:t>Artículo 31.- </a:t>
            </a:r>
            <a:r>
              <a:rPr lang="es-ES" dirty="0"/>
              <a:t>La especialización se ofrece a los profesionales de la educación. Comprende el conjunto de acciones destinadas a obtener el dominio de algún campo específico de la investigación, ciencia y tecnología de la educación orientados a elevar la eficiencia del sistema.</a:t>
            </a:r>
            <a:endParaRPr lang="es-PE" dirty="0"/>
          </a:p>
        </p:txBody>
      </p:sp>
      <p:sp>
        <p:nvSpPr>
          <p:cNvPr id="17409" name="Rectangle 1"/>
          <p:cNvSpPr>
            <a:spLocks noChangeArrowheads="1"/>
          </p:cNvSpPr>
          <p:nvPr/>
        </p:nvSpPr>
        <p:spPr bwMode="auto">
          <a:xfrm>
            <a:off x="0" y="3784394"/>
            <a:ext cx="91440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b="1" i="0" u="none" strike="noStrike" cap="none" normalizeH="0" baseline="0" dirty="0" smtClean="0">
                <a:ln>
                  <a:noFill/>
                </a:ln>
                <a:solidFill>
                  <a:schemeClr val="tx1"/>
                </a:solidFill>
                <a:effectLst/>
                <a:ea typeface="Times New Roman" pitchFamily="18" charset="0"/>
                <a:cs typeface="Arial" pitchFamily="34" charset="0"/>
              </a:rPr>
              <a:t>Artículo 32.- </a:t>
            </a:r>
            <a:r>
              <a:rPr kumimoji="0" lang="es-ES" b="0" i="0" u="none" strike="noStrike" cap="none" normalizeH="0" baseline="0" dirty="0" smtClean="0">
                <a:ln>
                  <a:noFill/>
                </a:ln>
                <a:solidFill>
                  <a:schemeClr val="tx1"/>
                </a:solidFill>
                <a:effectLst/>
                <a:ea typeface="Times New Roman" pitchFamily="18" charset="0"/>
                <a:cs typeface="Arial" pitchFamily="34" charset="0"/>
              </a:rPr>
              <a:t>Los programas de especialización se ofrecen en forma escolarizada y a distancia. Tienen una duración no menor de dos (02) semestres académicos y exigen la elaboración de trabajos de investigación o innovación en el proceso educativo, los estudios dan derecho a la obtención de diplomas de especialización con mención del área respectiva.</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b="1" i="0" u="none" strike="noStrike" cap="none" normalizeH="0" baseline="0" dirty="0" smtClean="0">
                <a:ln>
                  <a:noFill/>
                </a:ln>
                <a:solidFill>
                  <a:schemeClr val="tx1"/>
                </a:solidFill>
                <a:effectLst/>
                <a:ea typeface="Times New Roman" pitchFamily="18" charset="0"/>
                <a:cs typeface="Arial" pitchFamily="34" charset="0"/>
              </a:rPr>
              <a:t>La segunda especialización profesional requiere del título profesional previo. Da derecho a la obtención del título con mención de la especialidad correspondiente.</a:t>
            </a:r>
            <a:endParaRPr kumimoji="0" lang="es-ES" b="0" i="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b="0" i="0" u="none" strike="noStrike" cap="none" normalizeH="0" baseline="0" dirty="0" smtClean="0">
                <a:ln>
                  <a:noFill/>
                </a:ln>
                <a:solidFill>
                  <a:schemeClr val="tx1"/>
                </a:solidFill>
                <a:effectLst/>
                <a:ea typeface="Times New Roman" pitchFamily="18" charset="0"/>
                <a:cs typeface="Arial" pitchFamily="34" charset="0"/>
              </a:rPr>
              <a:t>Los cursos de especialización son desarrollados en los Institutos Superiores Pedagógicos designados por Decreto Supremo y en las Universidades</a:t>
            </a:r>
            <a:r>
              <a:rPr kumimoji="0" lang="es-PE" b="0" i="0" u="none" strike="noStrike" cap="none" normalizeH="0" baseline="0" dirty="0" smtClean="0">
                <a:ln>
                  <a:noFill/>
                </a:ln>
                <a:solidFill>
                  <a:schemeClr val="tx1"/>
                </a:solidFill>
                <a:effectLst/>
                <a:cs typeface="Arial" pitchFamily="34" charset="0"/>
              </a:rPr>
              <a:t>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a:xfrm>
            <a:off x="685800" y="3554730"/>
            <a:ext cx="7772400" cy="45719"/>
          </a:xfrm>
        </p:spPr>
        <p:txBody>
          <a:bodyPr>
            <a:normAutofit fontScale="90000"/>
          </a:bodyPr>
          <a:lstStyle/>
          <a:p>
            <a:r>
              <a:rPr lang="es-ES" b="1" dirty="0"/>
              <a:t>CAPITULO IV</a:t>
            </a:r>
            <a:r>
              <a:rPr lang="es-ES" dirty="0"/>
              <a:t/>
            </a:r>
            <a:br>
              <a:rPr lang="es-ES" dirty="0"/>
            </a:br>
            <a:r>
              <a:rPr lang="es-ES" b="1" dirty="0"/>
              <a:t>DE LOS DERECHOS Y DEBERES</a:t>
            </a:r>
            <a:r>
              <a:rPr lang="es-PE" dirty="0"/>
              <a:t/>
            </a:r>
            <a:br>
              <a:rPr lang="es-PE" dirty="0"/>
            </a:br>
            <a:endParaRPr lang="es-PE" dirty="0"/>
          </a:p>
        </p:txBody>
      </p:sp>
      <p:sp>
        <p:nvSpPr>
          <p:cNvPr id="5" name="4 Subtítulo"/>
          <p:cNvSpPr>
            <a:spLocks noGrp="1"/>
          </p:cNvSpPr>
          <p:nvPr>
            <p:ph type="subTitle" idx="1"/>
          </p:nvPr>
        </p:nvSpPr>
        <p:spPr/>
        <p:txBody>
          <a:bodyPr/>
          <a:lstStyle/>
          <a:p>
            <a:endParaRPr lang="es-PE"/>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404664"/>
            <a:ext cx="9144000" cy="923330"/>
          </a:xfrm>
          <a:prstGeom prst="rect">
            <a:avLst/>
          </a:prstGeom>
        </p:spPr>
        <p:txBody>
          <a:bodyPr wrap="square">
            <a:spAutoFit/>
          </a:bodyPr>
          <a:lstStyle/>
          <a:p>
            <a:r>
              <a:rPr lang="es-ES" b="1" dirty="0"/>
              <a:t>DERECHOS</a:t>
            </a:r>
            <a:endParaRPr lang="es-PE" dirty="0"/>
          </a:p>
          <a:p>
            <a:r>
              <a:rPr lang="es-ES" dirty="0"/>
              <a:t>Artículo 33.- </a:t>
            </a:r>
            <a:r>
              <a:rPr lang="es-ES" b="1" dirty="0"/>
              <a:t>Los profesores al servicio del Estado tienen derecho a la estabilidad laboral, en la plaza, nivel, cargo, lugar, centro y turno de trabajo</a:t>
            </a:r>
            <a:endParaRPr lang="es-PE" dirty="0"/>
          </a:p>
        </p:txBody>
      </p:sp>
      <p:sp>
        <p:nvSpPr>
          <p:cNvPr id="5" name="4 Rectángulo"/>
          <p:cNvSpPr/>
          <p:nvPr/>
        </p:nvSpPr>
        <p:spPr>
          <a:xfrm>
            <a:off x="0" y="1916833"/>
            <a:ext cx="9144000" cy="1477328"/>
          </a:xfrm>
          <a:prstGeom prst="rect">
            <a:avLst/>
          </a:prstGeom>
        </p:spPr>
        <p:txBody>
          <a:bodyPr wrap="square">
            <a:spAutoFit/>
          </a:bodyPr>
          <a:lstStyle/>
          <a:p>
            <a:r>
              <a:rPr lang="es-ES" dirty="0"/>
              <a:t>Artículo 34.- </a:t>
            </a:r>
            <a:r>
              <a:rPr lang="es-ES" b="1" dirty="0"/>
              <a:t>Los profesores tienen derecho a percibir una remuneración justa, acorde con su elevada misión y condición profesional, la misma que es reajustable de acuerdo al costo de vida, que no será menor al índice de precios al consumidor de la provincia de Lima. Asimismo tienen derecho a los aumentos generales y bonificaciones que el Estado otorga a los demás servidores públicos</a:t>
            </a:r>
            <a:endParaRPr lang="es-PE" dirty="0"/>
          </a:p>
        </p:txBody>
      </p:sp>
      <p:sp>
        <p:nvSpPr>
          <p:cNvPr id="6" name="5 Rectángulo"/>
          <p:cNvSpPr/>
          <p:nvPr/>
        </p:nvSpPr>
        <p:spPr>
          <a:xfrm>
            <a:off x="0" y="3573016"/>
            <a:ext cx="9144000" cy="923330"/>
          </a:xfrm>
          <a:prstGeom prst="rect">
            <a:avLst/>
          </a:prstGeom>
        </p:spPr>
        <p:txBody>
          <a:bodyPr wrap="square">
            <a:spAutoFit/>
          </a:bodyPr>
          <a:lstStyle/>
          <a:p>
            <a:r>
              <a:rPr lang="es-ES" dirty="0"/>
              <a:t>Artículo 38.- </a:t>
            </a:r>
            <a:r>
              <a:rPr lang="es-ES" b="1" dirty="0"/>
              <a:t>El profesorado tiene derecho a que se respeten los procedimientos legales y administrativos en la aplicación de sanciones, bajo responsabilidad de la autoridad u otro órgano competente</a:t>
            </a:r>
            <a:endParaRPr lang="es-PE" dirty="0"/>
          </a:p>
        </p:txBody>
      </p:sp>
      <p:sp>
        <p:nvSpPr>
          <p:cNvPr id="19457" name="Rectangle 1"/>
          <p:cNvSpPr>
            <a:spLocks noChangeArrowheads="1"/>
          </p:cNvSpPr>
          <p:nvPr/>
        </p:nvSpPr>
        <p:spPr bwMode="auto">
          <a:xfrm>
            <a:off x="0" y="4644615"/>
            <a:ext cx="91440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b="0" i="0" u="none" strike="noStrike" cap="none" normalizeH="0" baseline="0" dirty="0" smtClean="0">
                <a:ln>
                  <a:noFill/>
                </a:ln>
                <a:solidFill>
                  <a:schemeClr val="tx1"/>
                </a:solidFill>
                <a:effectLst/>
                <a:ea typeface="Times New Roman" pitchFamily="18" charset="0"/>
                <a:cs typeface="Arial" pitchFamily="34" charset="0"/>
              </a:rPr>
              <a:t>Artículo 39.- </a:t>
            </a:r>
            <a:r>
              <a:rPr kumimoji="0" lang="es-ES" b="1" i="0" u="none" strike="noStrike" cap="none" normalizeH="0" baseline="0" dirty="0" smtClean="0">
                <a:ln>
                  <a:noFill/>
                </a:ln>
                <a:solidFill>
                  <a:schemeClr val="tx1"/>
                </a:solidFill>
                <a:effectLst/>
                <a:ea typeface="Times New Roman" pitchFamily="18" charset="0"/>
                <a:cs typeface="Arial" pitchFamily="34" charset="0"/>
              </a:rPr>
              <a:t>El profesorado activo y cesante, tiene derecho al 50% de rebaja en las tarifas de los servicios de transporte, hotelería y espectáculos públicos que organicen o auspicien las entidades del Estado</a:t>
            </a:r>
            <a:r>
              <a:rPr kumimoji="0" lang="es-ES"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0" y="65575"/>
            <a:ext cx="91440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b="1" i="0" u="none" strike="noStrike" cap="none" normalizeH="0" baseline="0" dirty="0" smtClean="0">
                <a:ln>
                  <a:noFill/>
                </a:ln>
                <a:solidFill>
                  <a:schemeClr val="tx1"/>
                </a:solidFill>
                <a:effectLst/>
                <a:ea typeface="Times New Roman" pitchFamily="18" charset="0"/>
                <a:cs typeface="Arial" pitchFamily="34" charset="0"/>
              </a:rPr>
              <a:t>DEBERES</a:t>
            </a:r>
            <a:endParaRPr kumimoji="0" lang="es-ES" b="0" i="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b="1" i="0" u="none" strike="noStrike" cap="none" normalizeH="0" baseline="0" dirty="0" smtClean="0">
                <a:ln>
                  <a:noFill/>
                </a:ln>
                <a:solidFill>
                  <a:schemeClr val="tx1"/>
                </a:solidFill>
                <a:effectLst/>
                <a:ea typeface="Times New Roman" pitchFamily="18" charset="0"/>
                <a:cs typeface="Arial" pitchFamily="34" charset="0"/>
              </a:rPr>
              <a:t>Artículo 44.-</a:t>
            </a:r>
            <a:r>
              <a:rPr kumimoji="0" lang="es-ES" b="0" i="0" u="none" strike="noStrike" cap="none" normalizeH="0" baseline="0" dirty="0" smtClean="0">
                <a:ln>
                  <a:noFill/>
                </a:ln>
                <a:solidFill>
                  <a:schemeClr val="tx1"/>
                </a:solidFill>
                <a:effectLst/>
                <a:ea typeface="Times New Roman" pitchFamily="18" charset="0"/>
                <a:cs typeface="Arial" pitchFamily="34" charset="0"/>
              </a:rPr>
              <a:t> </a:t>
            </a:r>
            <a:r>
              <a:rPr kumimoji="0" lang="es-ES" b="1" i="0" u="none" strike="noStrike" cap="none" normalizeH="0" baseline="0" dirty="0" smtClean="0">
                <a:ln>
                  <a:noFill/>
                </a:ln>
                <a:solidFill>
                  <a:schemeClr val="tx1"/>
                </a:solidFill>
                <a:effectLst/>
                <a:ea typeface="Times New Roman" pitchFamily="18" charset="0"/>
                <a:cs typeface="Arial" pitchFamily="34" charset="0"/>
              </a:rPr>
              <a:t>Los profesores tienen los deberes siguientes:</a:t>
            </a:r>
            <a:endParaRPr kumimoji="0" lang="es-PE"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b="1" i="0" u="none" strike="noStrike" cap="none" normalizeH="0" baseline="0" dirty="0" smtClean="0">
                <a:ln>
                  <a:noFill/>
                </a:ln>
                <a:solidFill>
                  <a:schemeClr val="tx1"/>
                </a:solidFill>
                <a:effectLst/>
                <a:ea typeface="Times New Roman" pitchFamily="18" charset="0"/>
                <a:cs typeface="Arial" pitchFamily="34" charset="0"/>
              </a:rPr>
              <a:t>Cumplir sus funciones con dignidad y eficacia, lealtad a la Constitución a las Leyes de la República y a los fines del centro de trabajo; </a:t>
            </a:r>
            <a:endParaRPr kumimoji="0" lang="es-PE"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b="1" i="0" u="none" strike="noStrike" cap="none" normalizeH="0" baseline="0" dirty="0" smtClean="0">
                <a:ln>
                  <a:noFill/>
                </a:ln>
                <a:solidFill>
                  <a:schemeClr val="tx1"/>
                </a:solidFill>
                <a:effectLst/>
                <a:ea typeface="Times New Roman" pitchFamily="18" charset="0"/>
                <a:cs typeface="Arial" pitchFamily="34" charset="0"/>
              </a:rPr>
              <a:t>Orientar al educando, respetando su libertad, en el conocimiento de sus derechos y deberes establecidos por la Constitución</a:t>
            </a:r>
            <a:r>
              <a:rPr kumimoji="0" lang="es-PE" b="0" i="0" u="none" strike="noStrike" cap="none" normalizeH="0" baseline="0" dirty="0" smtClean="0">
                <a:ln>
                  <a:noFill/>
                </a:ln>
                <a:solidFill>
                  <a:schemeClr val="tx1"/>
                </a:solidFill>
                <a:effectLst/>
                <a:cs typeface="Arial" pitchFamily="34" charset="0"/>
              </a:rPr>
              <a:t> </a:t>
            </a:r>
          </a:p>
        </p:txBody>
      </p:sp>
      <p:sp>
        <p:nvSpPr>
          <p:cNvPr id="3" name="2 Rectángulo"/>
          <p:cNvSpPr/>
          <p:nvPr/>
        </p:nvSpPr>
        <p:spPr>
          <a:xfrm>
            <a:off x="0" y="1844824"/>
            <a:ext cx="9144000" cy="646331"/>
          </a:xfrm>
          <a:prstGeom prst="rect">
            <a:avLst/>
          </a:prstGeom>
        </p:spPr>
        <p:txBody>
          <a:bodyPr wrap="square">
            <a:spAutoFit/>
          </a:bodyPr>
          <a:lstStyle/>
          <a:p>
            <a:r>
              <a:rPr lang="es-ES" b="1" dirty="0"/>
              <a:t>Emplear medidas adecuadas para lograr mejores resultados en la acción y gestión educativa, tales como: métodos, procedimientos y técnicas de enseñanza</a:t>
            </a:r>
            <a:r>
              <a:rPr lang="es-ES" dirty="0"/>
              <a:t> </a:t>
            </a:r>
            <a:endParaRPr lang="es-PE" dirty="0"/>
          </a:p>
        </p:txBody>
      </p:sp>
      <p:sp>
        <p:nvSpPr>
          <p:cNvPr id="4" name="3 Rectángulo"/>
          <p:cNvSpPr/>
          <p:nvPr/>
        </p:nvSpPr>
        <p:spPr>
          <a:xfrm>
            <a:off x="0" y="2564904"/>
            <a:ext cx="9144000" cy="923330"/>
          </a:xfrm>
          <a:prstGeom prst="rect">
            <a:avLst/>
          </a:prstGeom>
        </p:spPr>
        <p:txBody>
          <a:bodyPr wrap="square">
            <a:spAutoFit/>
          </a:bodyPr>
          <a:lstStyle/>
          <a:p>
            <a:r>
              <a:rPr lang="es-ES" b="1" dirty="0"/>
              <a:t>Evaluar en forma permanente el proceso de formación integral del educando, mediante la aplicación de técnicas establecidas o recomendaciones por los órganos pertinentes del Ministerio de Educación </a:t>
            </a:r>
            <a:endParaRPr lang="es-PE" dirty="0"/>
          </a:p>
        </p:txBody>
      </p:sp>
      <p:sp>
        <p:nvSpPr>
          <p:cNvPr id="5" name="4 Rectángulo"/>
          <p:cNvSpPr/>
          <p:nvPr/>
        </p:nvSpPr>
        <p:spPr>
          <a:xfrm>
            <a:off x="0" y="3645024"/>
            <a:ext cx="9144000" cy="923330"/>
          </a:xfrm>
          <a:prstGeom prst="rect">
            <a:avLst/>
          </a:prstGeom>
        </p:spPr>
        <p:txBody>
          <a:bodyPr wrap="square">
            <a:spAutoFit/>
          </a:bodyPr>
          <a:lstStyle/>
          <a:p>
            <a:r>
              <a:rPr lang="es-ES" b="1" dirty="0"/>
              <a:t>Informar oportunamente a la autoridad inmediata superior de los actos delictivos o de inmoralidad que se produzcan en su centro de trabajo o en circunstancias relacionadas directamente con el ejercicio de su función</a:t>
            </a:r>
            <a:endParaRPr lang="es-PE" dirty="0"/>
          </a:p>
        </p:txBody>
      </p:sp>
      <p:sp>
        <p:nvSpPr>
          <p:cNvPr id="21506" name="Rectangle 2"/>
          <p:cNvSpPr>
            <a:spLocks noChangeArrowheads="1"/>
          </p:cNvSpPr>
          <p:nvPr/>
        </p:nvSpPr>
        <p:spPr bwMode="auto">
          <a:xfrm>
            <a:off x="0" y="4582870"/>
            <a:ext cx="9098280"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032250" algn="l"/>
              </a:tabLst>
            </a:pPr>
            <a:r>
              <a:rPr kumimoji="0" lang="es-ES" b="1" i="0" u="none" strike="noStrike" cap="none" normalizeH="0" baseline="0" dirty="0" smtClean="0">
                <a:ln>
                  <a:noFill/>
                </a:ln>
                <a:solidFill>
                  <a:schemeClr val="tx1"/>
                </a:solidFill>
                <a:effectLst/>
                <a:ea typeface="Times New Roman" pitchFamily="18" charset="0"/>
                <a:cs typeface="Arial" pitchFamily="34" charset="0"/>
              </a:rPr>
              <a:t>VACACIONES</a:t>
            </a:r>
            <a:endParaRPr kumimoji="0" lang="es-ES" b="0" i="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b="0" i="0" u="none" strike="noStrike" cap="none" normalizeH="0" baseline="0" dirty="0" smtClean="0">
                <a:ln>
                  <a:noFill/>
                </a:ln>
                <a:solidFill>
                  <a:schemeClr val="tx1"/>
                </a:solidFill>
                <a:effectLst/>
                <a:ea typeface="Times New Roman" pitchFamily="18" charset="0"/>
                <a:cs typeface="Arial" pitchFamily="34" charset="0"/>
              </a:rPr>
              <a:t>Artículo 46.- </a:t>
            </a:r>
            <a:r>
              <a:rPr kumimoji="0" lang="es-ES" b="1" i="0" u="none" strike="noStrike" cap="none" normalizeH="0" baseline="0" dirty="0" smtClean="0">
                <a:ln>
                  <a:noFill/>
                </a:ln>
                <a:solidFill>
                  <a:schemeClr val="tx1"/>
                </a:solidFill>
                <a:effectLst/>
                <a:ea typeface="Times New Roman" pitchFamily="18" charset="0"/>
                <a:cs typeface="Arial" pitchFamily="34" charset="0"/>
              </a:rPr>
              <a:t>El período vacacional que corresponde al profesorado conforme a las áreas magisteriales, es el siguiente:</a:t>
            </a:r>
            <a:endParaRPr kumimoji="0" lang="es-PE"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b="1" i="0" u="none" strike="noStrike" cap="none" normalizeH="0" baseline="0" dirty="0" smtClean="0">
                <a:ln>
                  <a:noFill/>
                </a:ln>
                <a:solidFill>
                  <a:schemeClr val="tx1"/>
                </a:solidFill>
                <a:effectLst/>
                <a:ea typeface="Times New Roman" pitchFamily="18" charset="0"/>
                <a:cs typeface="Arial" pitchFamily="34" charset="0"/>
              </a:rPr>
              <a:t>Los profesores del </a:t>
            </a:r>
            <a:r>
              <a:rPr kumimoji="0" lang="es-ES" b="1" i="0" u="none" strike="noStrike" cap="none" normalizeH="0" baseline="0" dirty="0" err="1" smtClean="0">
                <a:ln>
                  <a:noFill/>
                </a:ln>
                <a:solidFill>
                  <a:schemeClr val="tx1"/>
                </a:solidFill>
                <a:effectLst/>
                <a:ea typeface="Times New Roman" pitchFamily="18" charset="0"/>
                <a:cs typeface="Arial" pitchFamily="34" charset="0"/>
              </a:rPr>
              <a:t>Area</a:t>
            </a:r>
            <a:r>
              <a:rPr kumimoji="0" lang="es-ES" b="1" i="0" u="none" strike="noStrike" cap="none" normalizeH="0" baseline="0" dirty="0" smtClean="0">
                <a:ln>
                  <a:noFill/>
                </a:ln>
                <a:solidFill>
                  <a:schemeClr val="tx1"/>
                </a:solidFill>
                <a:effectLst/>
                <a:ea typeface="Times New Roman" pitchFamily="18" charset="0"/>
                <a:cs typeface="Arial" pitchFamily="34" charset="0"/>
              </a:rPr>
              <a:t> de la Docencia tienen derecho a 60 días anuales de vacaciones al término del año escolar; </a:t>
            </a:r>
            <a:endParaRPr kumimoji="0" lang="es-ES" b="0" i="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b="1" i="0" u="none" strike="noStrike" cap="none" normalizeH="0" baseline="0" dirty="0" smtClean="0">
                <a:ln>
                  <a:noFill/>
                </a:ln>
                <a:solidFill>
                  <a:schemeClr val="tx1"/>
                </a:solidFill>
                <a:effectLst/>
                <a:ea typeface="Times New Roman" pitchFamily="18" charset="0"/>
                <a:cs typeface="Arial" pitchFamily="34" charset="0"/>
              </a:rPr>
              <a:t>Los profesores del </a:t>
            </a:r>
            <a:r>
              <a:rPr kumimoji="0" lang="es-ES" b="1" i="0" u="none" strike="noStrike" cap="none" normalizeH="0" baseline="0" dirty="0" err="1" smtClean="0">
                <a:ln>
                  <a:noFill/>
                </a:ln>
                <a:solidFill>
                  <a:schemeClr val="tx1"/>
                </a:solidFill>
                <a:effectLst/>
                <a:ea typeface="Times New Roman" pitchFamily="18" charset="0"/>
                <a:cs typeface="Arial" pitchFamily="34" charset="0"/>
              </a:rPr>
              <a:t>Area</a:t>
            </a:r>
            <a:r>
              <a:rPr kumimoji="0" lang="es-ES" b="1" i="0" u="none" strike="noStrike" cap="none" normalizeH="0" baseline="0" dirty="0" smtClean="0">
                <a:ln>
                  <a:noFill/>
                </a:ln>
                <a:solidFill>
                  <a:schemeClr val="tx1"/>
                </a:solidFill>
                <a:effectLst/>
                <a:ea typeface="Times New Roman" pitchFamily="18" charset="0"/>
                <a:cs typeface="Arial" pitchFamily="34" charset="0"/>
              </a:rPr>
              <a:t> de la Administración de la Educación y los Directores y Sub-Directores de los Centros y Programas Educativos tienen derecho a 30 días anuales de vacaciones. </a:t>
            </a:r>
            <a:endParaRPr kumimoji="0" lang="es-PE"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PE"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0" y="376500"/>
            <a:ext cx="91440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b="0" i="0" u="none" strike="noStrike" cap="none" normalizeH="0" baseline="0" dirty="0" smtClean="0">
                <a:ln>
                  <a:noFill/>
                </a:ln>
                <a:solidFill>
                  <a:schemeClr val="tx1"/>
                </a:solidFill>
                <a:effectLst/>
                <a:ea typeface="Times New Roman" pitchFamily="18" charset="0"/>
                <a:cs typeface="Arial" pitchFamily="34" charset="0"/>
              </a:rPr>
              <a:t>LICENCIAS CON GOCE DE REMUNERACIONES</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b="0" i="0" u="none" strike="noStrike" cap="none" normalizeH="0" baseline="0" dirty="0" smtClean="0">
                <a:ln>
                  <a:noFill/>
                </a:ln>
                <a:solidFill>
                  <a:schemeClr val="tx1"/>
                </a:solidFill>
                <a:effectLst/>
                <a:ea typeface="Times New Roman" pitchFamily="18" charset="0"/>
                <a:cs typeface="Arial" pitchFamily="34" charset="0"/>
              </a:rPr>
              <a:t>Artículo 48.- </a:t>
            </a:r>
            <a:r>
              <a:rPr kumimoji="0" lang="es-ES" b="1" i="0" u="none" strike="noStrike" cap="none" normalizeH="0" baseline="0" dirty="0" smtClean="0">
                <a:ln>
                  <a:noFill/>
                </a:ln>
                <a:solidFill>
                  <a:schemeClr val="tx1"/>
                </a:solidFill>
                <a:effectLst/>
                <a:ea typeface="Times New Roman" pitchFamily="18" charset="0"/>
                <a:cs typeface="Arial" pitchFamily="34" charset="0"/>
              </a:rPr>
              <a:t>Las profesoras titulares e interinos de las Áreas de la Docencia y de la Administración de la Educación al servicio del Estado, tienen derecho a 90 días de licencia por maternidad con percepción de remuneraciones</a:t>
            </a:r>
            <a:r>
              <a:rPr kumimoji="0" lang="es-ES"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es-PE" sz="800" b="0" i="0" u="none" strike="noStrike" cap="none" normalizeH="0" baseline="0" dirty="0" smtClean="0">
                <a:ln>
                  <a:noFill/>
                </a:ln>
                <a:solidFill>
                  <a:schemeClr val="tx1"/>
                </a:solidFill>
                <a:effectLst/>
                <a:latin typeface="Arial" pitchFamily="34" charset="0"/>
                <a:cs typeface="Arial" pitchFamily="34" charset="0"/>
              </a:rPr>
              <a:t> </a:t>
            </a:r>
            <a:endParaRPr kumimoji="0" lang="es-PE"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2 Rectángulo"/>
          <p:cNvSpPr/>
          <p:nvPr/>
        </p:nvSpPr>
        <p:spPr>
          <a:xfrm>
            <a:off x="0" y="1484784"/>
            <a:ext cx="9144000" cy="923330"/>
          </a:xfrm>
          <a:prstGeom prst="rect">
            <a:avLst/>
          </a:prstGeom>
        </p:spPr>
        <p:txBody>
          <a:bodyPr wrap="square">
            <a:spAutoFit/>
          </a:bodyPr>
          <a:lstStyle/>
          <a:p>
            <a:r>
              <a:rPr lang="es-ES" dirty="0"/>
              <a:t>Artículo 50.- </a:t>
            </a:r>
            <a:r>
              <a:rPr lang="es-ES" b="1" dirty="0"/>
              <a:t>En caso de tuberculosis, enajenación mental, enfermedad profesional, insuficiencia inmunológica adquirida, </a:t>
            </a:r>
            <a:r>
              <a:rPr lang="es-ES" b="1" dirty="0" smtClean="0"/>
              <a:t>neoplasia </a:t>
            </a:r>
            <a:r>
              <a:rPr lang="es-ES" b="1" dirty="0"/>
              <a:t>maligna y accidente ocurrido con ocasión del servicio, la </a:t>
            </a:r>
            <a:endParaRPr lang="es-PE" dirty="0"/>
          </a:p>
        </p:txBody>
      </p:sp>
      <p:sp>
        <p:nvSpPr>
          <p:cNvPr id="22530" name="Rectangle 2"/>
          <p:cNvSpPr>
            <a:spLocks noChangeArrowheads="1"/>
          </p:cNvSpPr>
          <p:nvPr/>
        </p:nvSpPr>
        <p:spPr bwMode="auto">
          <a:xfrm>
            <a:off x="0" y="2220789"/>
            <a:ext cx="91440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b="1" i="0" u="none" strike="noStrike" cap="none" normalizeH="0" baseline="0" dirty="0" smtClean="0">
                <a:ln>
                  <a:noFill/>
                </a:ln>
                <a:solidFill>
                  <a:schemeClr val="tx1"/>
                </a:solidFill>
                <a:effectLst/>
                <a:ea typeface="Times New Roman" pitchFamily="18" charset="0"/>
                <a:cs typeface="Arial" pitchFamily="34" charset="0"/>
              </a:rPr>
              <a:t>licencia con percepción íntegra de remuneraciones se prorrogará durante el tiempo que dure la enfermedad, hasta que se declare la incapacidad física o mental debidamente comprobada a que se refiere el inciso c) del Artículo 45 de la Ley del Profesorado, modificada por la Ley Nº 25212</a:t>
            </a:r>
            <a:r>
              <a:rPr kumimoji="0" lang="es-PE" b="0" i="0" u="none" strike="noStrike" cap="none" normalizeH="0" baseline="0" dirty="0" smtClean="0">
                <a:ln>
                  <a:noFill/>
                </a:ln>
                <a:solidFill>
                  <a:schemeClr val="tx1"/>
                </a:solidFill>
                <a:effectLst/>
                <a:cs typeface="Arial" pitchFamily="34" charset="0"/>
              </a:rPr>
              <a:t> </a:t>
            </a:r>
          </a:p>
        </p:txBody>
      </p:sp>
      <p:sp>
        <p:nvSpPr>
          <p:cNvPr id="22531" name="Rectangle 3"/>
          <p:cNvSpPr>
            <a:spLocks noChangeArrowheads="1"/>
          </p:cNvSpPr>
          <p:nvPr/>
        </p:nvSpPr>
        <p:spPr bwMode="auto">
          <a:xfrm>
            <a:off x="0" y="3354391"/>
            <a:ext cx="914400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b="1" i="0" u="none" strike="noStrike" cap="none" normalizeH="0" baseline="0" dirty="0" smtClean="0">
                <a:ln>
                  <a:noFill/>
                </a:ln>
                <a:solidFill>
                  <a:schemeClr val="tx1"/>
                </a:solidFill>
                <a:effectLst/>
                <a:ea typeface="Times New Roman" pitchFamily="18" charset="0"/>
                <a:cs typeface="Arial" pitchFamily="34" charset="0"/>
              </a:rPr>
              <a:t>LICENCIA SIN GOCE DE REMUNERACIONES</a:t>
            </a:r>
            <a:endParaRPr kumimoji="0" lang="es-ES" b="0" i="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b="0" i="0" u="none" strike="noStrike" cap="none" normalizeH="0" baseline="0" dirty="0" smtClean="0">
                <a:ln>
                  <a:noFill/>
                </a:ln>
                <a:solidFill>
                  <a:schemeClr val="tx1"/>
                </a:solidFill>
                <a:effectLst/>
                <a:ea typeface="Times New Roman" pitchFamily="18" charset="0"/>
                <a:cs typeface="Arial" pitchFamily="34" charset="0"/>
              </a:rPr>
              <a:t>Artículo 63.- </a:t>
            </a:r>
            <a:r>
              <a:rPr kumimoji="0" lang="es-ES" b="1" i="0" u="none" strike="noStrike" cap="none" normalizeH="0" baseline="0" dirty="0" smtClean="0">
                <a:ln>
                  <a:noFill/>
                </a:ln>
                <a:solidFill>
                  <a:schemeClr val="tx1"/>
                </a:solidFill>
                <a:effectLst/>
                <a:ea typeface="Times New Roman" pitchFamily="18" charset="0"/>
                <a:cs typeface="Arial" pitchFamily="34" charset="0"/>
              </a:rPr>
              <a:t>El profesorado tiene derecho a licencia sin goce de remuneraciones, conservando su cargo, en los siguientes casos:</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b="1" i="0" u="none" strike="noStrike" cap="none" normalizeH="0" baseline="0" dirty="0" smtClean="0">
                <a:ln>
                  <a:noFill/>
                </a:ln>
                <a:solidFill>
                  <a:schemeClr val="tx1"/>
                </a:solidFill>
                <a:effectLst/>
                <a:ea typeface="Times New Roman" pitchFamily="18" charset="0"/>
                <a:cs typeface="Arial" pitchFamily="34" charset="0"/>
              </a:rPr>
              <a:t>Por motivos particulares hasta por un año, computados a partir del inicio de la licencia dentro del período de cinco (05) años</a:t>
            </a:r>
            <a:r>
              <a:rPr kumimoji="0" lang="es-PE" b="0" i="0" u="none" strike="noStrike" cap="none" normalizeH="0" baseline="0" dirty="0" smtClean="0">
                <a:ln>
                  <a:noFill/>
                </a:ln>
                <a:solidFill>
                  <a:schemeClr val="tx1"/>
                </a:solidFill>
                <a:effectLst/>
                <a:cs typeface="Arial" pitchFamily="34" charset="0"/>
              </a:rPr>
              <a:t> </a:t>
            </a:r>
          </a:p>
        </p:txBody>
      </p:sp>
      <p:sp>
        <p:nvSpPr>
          <p:cNvPr id="6" name="5 Rectángulo"/>
          <p:cNvSpPr/>
          <p:nvPr/>
        </p:nvSpPr>
        <p:spPr>
          <a:xfrm>
            <a:off x="0" y="4797152"/>
            <a:ext cx="9144000" cy="923330"/>
          </a:xfrm>
          <a:prstGeom prst="rect">
            <a:avLst/>
          </a:prstGeom>
        </p:spPr>
        <p:txBody>
          <a:bodyPr wrap="square">
            <a:spAutoFit/>
          </a:bodyPr>
          <a:lstStyle/>
          <a:p>
            <a:r>
              <a:rPr lang="es-ES" b="1" dirty="0"/>
              <a:t>Por desempeño de funciones públicas como resultado de procesos electorales o asumir cargos políticos o de confianza por el tiempo que dure las funciones señaladas</a:t>
            </a:r>
            <a:r>
              <a:rPr lang="es-ES" dirty="0"/>
              <a:t> </a:t>
            </a:r>
            <a:r>
              <a:rPr lang="es-ES" dirty="0" smtClean="0"/>
              <a:t>.</a:t>
            </a:r>
            <a:endParaRPr lang="es-PE" dirty="0"/>
          </a:p>
        </p:txBody>
      </p:sp>
      <p:sp>
        <p:nvSpPr>
          <p:cNvPr id="22532" name="Rectangle 4"/>
          <p:cNvSpPr>
            <a:spLocks noChangeArrowheads="1"/>
          </p:cNvSpPr>
          <p:nvPr/>
        </p:nvSpPr>
        <p:spPr bwMode="auto">
          <a:xfrm>
            <a:off x="0" y="5266075"/>
            <a:ext cx="8748464"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b="1" i="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b="0" i="0" u="none" strike="noStrike" cap="none" normalizeH="0" baseline="0" dirty="0" smtClean="0">
                <a:ln>
                  <a:noFill/>
                </a:ln>
                <a:solidFill>
                  <a:schemeClr val="tx1"/>
                </a:solidFill>
                <a:effectLst/>
                <a:ea typeface="Times New Roman" pitchFamily="18" charset="0"/>
                <a:cs typeface="Arial" pitchFamily="34" charset="0"/>
              </a:rPr>
              <a:t>Artículo 64.- </a:t>
            </a:r>
            <a:r>
              <a:rPr kumimoji="0" lang="es-ES" b="1" i="0" u="none" strike="noStrike" cap="none" normalizeH="0" baseline="0" dirty="0" smtClean="0">
                <a:ln>
                  <a:noFill/>
                </a:ln>
                <a:solidFill>
                  <a:schemeClr val="tx1"/>
                </a:solidFill>
                <a:effectLst/>
                <a:ea typeface="Times New Roman" pitchFamily="18" charset="0"/>
                <a:cs typeface="Arial" pitchFamily="34" charset="0"/>
              </a:rPr>
              <a:t>Los profesores del Área de la Administración tienen derecho a gozar de permisos para ejercer la docencia en Institutos o Escuelas Superiores del Estado y Universidades, hasta por un máximo de seis (06) horas semanales, las mismas que serán compensadas en horario diferente a su jornada laboral ordinaria.</a:t>
            </a:r>
            <a:endParaRPr kumimoji="0" lang="es-ES"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ES" b="1" dirty="0"/>
              <a:t>CAPITULO V</a:t>
            </a:r>
            <a:r>
              <a:rPr lang="es-ES" dirty="0"/>
              <a:t/>
            </a:r>
            <a:br>
              <a:rPr lang="es-ES" dirty="0"/>
            </a:br>
            <a:r>
              <a:rPr lang="es-ES" b="1" dirty="0"/>
              <a:t>DE LA JORNADA LABORAL</a:t>
            </a:r>
            <a:endParaRPr lang="es-PE" dirty="0"/>
          </a:p>
        </p:txBody>
      </p:sp>
      <p:sp>
        <p:nvSpPr>
          <p:cNvPr id="3" name="2 Subtítulo"/>
          <p:cNvSpPr>
            <a:spLocks noGrp="1"/>
          </p:cNvSpPr>
          <p:nvPr>
            <p:ph type="subTitle" idx="1"/>
          </p:nvPr>
        </p:nvSpPr>
        <p:spPr/>
        <p:txBody>
          <a:bodyPr/>
          <a:lstStyle/>
          <a:p>
            <a:endParaRPr lang="es-PE"/>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0" y="476672"/>
            <a:ext cx="9144000" cy="3323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Artículo 69.- La jornada de trabajo semanal mensual del profesorado del </a:t>
            </a:r>
            <a:r>
              <a:rPr kumimoji="0" lang="es-ES" sz="2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Area</a:t>
            </a:r>
            <a:r>
              <a:rPr kumimoji="0" lang="es-E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de la Docencia, en los diferentes niveles y modalidades del Sistema Educativo es el siguiente:</a:t>
            </a:r>
            <a:endParaRPr kumimoji="0" lang="es-PE"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Educación Inicial, Primaria y Especial: 30 horas pedagógicas. </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Educación Secundaria y Ocupacional: 24 horas pedagógicas.</a:t>
            </a:r>
            <a:br>
              <a:rPr kumimoji="0" lang="es-E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es-E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En caso de disponibilidad de horas de clases presupuestadas, podrá extenderse hasta un máximo de 30 horas pedagógicas. </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Educación Superior: 40 horas pedagógicas. </a:t>
            </a:r>
            <a:endParaRPr kumimoji="0" lang="es-PE"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PE"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3554" name="Rectangle 2"/>
          <p:cNvSpPr>
            <a:spLocks noChangeArrowheads="1"/>
          </p:cNvSpPr>
          <p:nvPr/>
        </p:nvSpPr>
        <p:spPr bwMode="auto">
          <a:xfrm>
            <a:off x="0" y="3612213"/>
            <a:ext cx="91440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s-E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El profesional de la educación al servicio del Estado puede desempeñar un cargo más por función docente referidas a cargos del </a:t>
            </a:r>
            <a:r>
              <a:rPr kumimoji="0" lang="es-ES" sz="2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Area</a:t>
            </a:r>
            <a:r>
              <a:rPr kumimoji="0" lang="es-E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de la Docencia, siempre que no exista incompatibilidad horaria, según lo establece el Artículo 58 de la Constitución y el Artículo 7 del Decreto Legislativo Nº 276. Los citados profesores tienen derecho a percibir sus remuneraciones, bonificaciones y demás beneficios en forma independiente, al otro cargo o función.</a:t>
            </a:r>
            <a:endParaRPr kumimoji="0" lang="es-E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971600" y="3789040"/>
            <a:ext cx="7772400" cy="72008"/>
          </a:xfrm>
        </p:spPr>
        <p:txBody>
          <a:bodyPr>
            <a:normAutofit fontScale="90000"/>
          </a:bodyPr>
          <a:lstStyle/>
          <a:p>
            <a:r>
              <a:rPr lang="es-ES" b="1" dirty="0"/>
              <a:t>CAPITULO VI</a:t>
            </a:r>
            <a:br>
              <a:rPr lang="es-ES" b="1" dirty="0"/>
            </a:br>
            <a:r>
              <a:rPr lang="es-ES" b="1" dirty="0"/>
              <a:t>DE LA SINDICALIZACION Y ASOCIACION</a:t>
            </a:r>
            <a:r>
              <a:rPr lang="es-PE" dirty="0"/>
              <a:t/>
            </a:r>
            <a:br>
              <a:rPr lang="es-PE" dirty="0"/>
            </a:br>
            <a:endParaRPr lang="es-PE" dirty="0"/>
          </a:p>
        </p:txBody>
      </p:sp>
      <p:sp>
        <p:nvSpPr>
          <p:cNvPr id="3" name="2 Subtítulo"/>
          <p:cNvSpPr>
            <a:spLocks noGrp="1"/>
          </p:cNvSpPr>
          <p:nvPr>
            <p:ph type="subTitle" idx="1"/>
          </p:nvPr>
        </p:nvSpPr>
        <p:spPr/>
        <p:txBody>
          <a:bodyPr/>
          <a:lstStyle/>
          <a:p>
            <a:endParaRPr lang="es-PE"/>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0" y="1074222"/>
            <a:ext cx="91440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Artículo 76. - El profesorado tiene derecho a la libre Sindicalización, excepto aquellos que desempeñan cargos de confianza o directivos con poder de decisión, expresamente señalados por la Ley. Igualmente tienen derecho a la libre asociación</a:t>
            </a:r>
            <a:r>
              <a:rPr kumimoji="0" lang="es-PE" sz="2000" b="0" i="0" u="none" strike="noStrike" cap="none" normalizeH="0" baseline="0" dirty="0" smtClean="0">
                <a:ln>
                  <a:noFill/>
                </a:ln>
                <a:solidFill>
                  <a:schemeClr val="tx1"/>
                </a:solidFill>
                <a:effectLst/>
                <a:latin typeface="Arial" pitchFamily="34" charset="0"/>
                <a:cs typeface="Arial" pitchFamily="34" charset="0"/>
              </a:rPr>
              <a:t> </a:t>
            </a:r>
          </a:p>
        </p:txBody>
      </p:sp>
      <p:sp>
        <p:nvSpPr>
          <p:cNvPr id="5" name="4 Rectángulo"/>
          <p:cNvSpPr/>
          <p:nvPr/>
        </p:nvSpPr>
        <p:spPr>
          <a:xfrm>
            <a:off x="0" y="2852936"/>
            <a:ext cx="9144000" cy="707886"/>
          </a:xfrm>
          <a:prstGeom prst="rect">
            <a:avLst/>
          </a:prstGeom>
        </p:spPr>
        <p:txBody>
          <a:bodyPr wrap="square">
            <a:spAutoFit/>
          </a:bodyPr>
          <a:lstStyle/>
          <a:p>
            <a:r>
              <a:rPr lang="es-ES" sz="2000" b="1" dirty="0">
                <a:latin typeface="Arial" pitchFamily="34" charset="0"/>
                <a:cs typeface="Arial" pitchFamily="34" charset="0"/>
              </a:rPr>
              <a:t>Artículo 83.- El Ministerio de Educación brindará las facilidades del caso, a solicitud de los sindicatos </a:t>
            </a:r>
            <a:endParaRPr lang="es-PE" sz="2000" dirty="0">
              <a:latin typeface="Arial" pitchFamily="34" charset="0"/>
              <a:cs typeface="Arial" pitchFamily="34" charset="0"/>
            </a:endParaRPr>
          </a:p>
        </p:txBody>
      </p:sp>
      <p:sp>
        <p:nvSpPr>
          <p:cNvPr id="25602" name="Rectangle 2"/>
          <p:cNvSpPr>
            <a:spLocks noChangeArrowheads="1"/>
          </p:cNvSpPr>
          <p:nvPr/>
        </p:nvSpPr>
        <p:spPr bwMode="auto">
          <a:xfrm>
            <a:off x="0" y="3576584"/>
            <a:ext cx="8794395"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magisteriales, para la realización de seminarios, foros y otros eventos.</a:t>
            </a:r>
            <a:endParaRPr kumimoji="0" lang="es-E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068960"/>
            <a:ext cx="7772400" cy="531490"/>
          </a:xfrm>
        </p:spPr>
        <p:txBody>
          <a:bodyPr>
            <a:normAutofit fontScale="90000"/>
          </a:bodyPr>
          <a:lstStyle/>
          <a:p>
            <a:r>
              <a:rPr lang="es-ES" b="1" dirty="0"/>
              <a:t>CAPITULO VII</a:t>
            </a:r>
            <a:br>
              <a:rPr lang="es-ES" b="1" dirty="0"/>
            </a:br>
            <a:r>
              <a:rPr lang="es-ES" b="1" dirty="0"/>
              <a:t>DE LA SEGURIDAD Y BIENESTAR SOCIAL</a:t>
            </a:r>
            <a:endParaRPr lang="es-PE" dirty="0"/>
          </a:p>
        </p:txBody>
      </p:sp>
      <p:sp>
        <p:nvSpPr>
          <p:cNvPr id="4" name="3 Subtítulo"/>
          <p:cNvSpPr>
            <a:spLocks noGrp="1"/>
          </p:cNvSpPr>
          <p:nvPr>
            <p:ph type="subTitle" idx="1"/>
          </p:nvPr>
        </p:nvSpPr>
        <p:spPr/>
        <p:txBody>
          <a:bodyPr/>
          <a:lstStyle/>
          <a:p>
            <a:endParaRPr lang="es-PE"/>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1196752"/>
            <a:ext cx="9144000" cy="1015663"/>
          </a:xfrm>
          <a:prstGeom prst="rect">
            <a:avLst/>
          </a:prstGeom>
        </p:spPr>
        <p:txBody>
          <a:bodyPr wrap="square">
            <a:spAutoFit/>
          </a:bodyPr>
          <a:lstStyle/>
          <a:p>
            <a:r>
              <a:rPr lang="es-ES" sz="2000" b="1" dirty="0">
                <a:latin typeface="Arial" pitchFamily="34" charset="0"/>
                <a:cs typeface="Arial" pitchFamily="34" charset="0"/>
              </a:rPr>
              <a:t>Artículo 91</a:t>
            </a:r>
            <a:r>
              <a:rPr lang="es-ES" sz="2000" dirty="0">
                <a:latin typeface="Arial" pitchFamily="34" charset="0"/>
                <a:cs typeface="Arial" pitchFamily="34" charset="0"/>
              </a:rPr>
              <a:t>.- </a:t>
            </a:r>
            <a:r>
              <a:rPr lang="es-ES" sz="2000" b="1" dirty="0">
                <a:latin typeface="Arial" pitchFamily="34" charset="0"/>
                <a:cs typeface="Arial" pitchFamily="34" charset="0"/>
              </a:rPr>
              <a:t>Los profesores en servicio podrán constituir asociaciones o cooperativas con la finalidad de promover la adquisición de vivienda única propia.</a:t>
            </a:r>
            <a:endParaRPr lang="es-PE" sz="2000" dirty="0">
              <a:latin typeface="Arial" pitchFamily="34" charset="0"/>
              <a:cs typeface="Arial" pitchFamily="34" charset="0"/>
            </a:endParaRPr>
          </a:p>
        </p:txBody>
      </p:sp>
      <p:sp>
        <p:nvSpPr>
          <p:cNvPr id="27649" name="Rectangle 1"/>
          <p:cNvSpPr>
            <a:spLocks noChangeArrowheads="1"/>
          </p:cNvSpPr>
          <p:nvPr/>
        </p:nvSpPr>
        <p:spPr bwMode="auto">
          <a:xfrm>
            <a:off x="0" y="2441091"/>
            <a:ext cx="9144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Artículo 93.- Los profesores beneficiados con préstamos para vivienda pueden autorizar los descuentos por Planilla </a:t>
            </a:r>
            <a:r>
              <a:rPr kumimoji="0" lang="es-ES"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Unica</a:t>
            </a:r>
            <a:r>
              <a:rPr kumimoji="0" lang="es-E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de Pagos, a cargo del empleador; la amortización mensual de dichos préstamos.</a:t>
            </a:r>
            <a:endParaRPr kumimoji="0" lang="es-E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27650" name="Rectangle 2"/>
          <p:cNvSpPr>
            <a:spLocks noChangeArrowheads="1"/>
          </p:cNvSpPr>
          <p:nvPr/>
        </p:nvSpPr>
        <p:spPr bwMode="auto">
          <a:xfrm>
            <a:off x="0" y="3767257"/>
            <a:ext cx="939552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Artículo 99.- La Casa del Maestro tiene por finalidad: </a:t>
            </a:r>
            <a:endParaRPr kumimoji="0" lang="es-PE"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Promover la integración magisterial; </a:t>
            </a:r>
            <a:endParaRPr kumimoji="0" lang="es-E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Atender prestaciones asistenciales de abastecimiento, recreación, cultura, actualización profesional y turismo; y, </a:t>
            </a:r>
            <a:endParaRPr kumimoji="0" lang="es-E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Celebrar reuniones culturales, sociales, sindicales y asociativas</a:t>
            </a:r>
            <a:r>
              <a:rPr kumimoji="0" lang="es-E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s-PE"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PE"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idx="4294967295"/>
          </p:nvPr>
        </p:nvSpPr>
        <p:spPr>
          <a:xfrm>
            <a:off x="0" y="3357563"/>
            <a:ext cx="7772400" cy="1366837"/>
          </a:xfrm>
        </p:spPr>
        <p:txBody>
          <a:bodyPr>
            <a:normAutofit fontScale="90000"/>
          </a:bodyPr>
          <a:lstStyle/>
          <a:p>
            <a:pPr algn="ctr"/>
            <a:r>
              <a:rPr lang="es-ES" b="1" dirty="0"/>
              <a:t>CAPITULO VIII</a:t>
            </a:r>
            <a:br>
              <a:rPr lang="es-ES" b="1" dirty="0"/>
            </a:br>
            <a:r>
              <a:rPr lang="es-PE" dirty="0"/>
              <a:t/>
            </a:r>
            <a:br>
              <a:rPr lang="es-PE" dirty="0"/>
            </a:br>
            <a:endParaRPr lang="es-PE" dirty="0"/>
          </a:p>
        </p:txBody>
      </p:sp>
      <p:sp>
        <p:nvSpPr>
          <p:cNvPr id="5" name="4 Subtítulo"/>
          <p:cNvSpPr>
            <a:spLocks noGrp="1"/>
          </p:cNvSpPr>
          <p:nvPr>
            <p:ph type="subTitle" idx="4294967295"/>
          </p:nvPr>
        </p:nvSpPr>
        <p:spPr>
          <a:xfrm>
            <a:off x="0" y="3886200"/>
            <a:ext cx="9144000" cy="1752600"/>
          </a:xfrm>
        </p:spPr>
        <p:txBody>
          <a:bodyPr/>
          <a:lstStyle/>
          <a:p>
            <a:r>
              <a:rPr lang="es-ES" b="1" dirty="0"/>
              <a:t/>
            </a:r>
            <a:br>
              <a:rPr lang="es-ES" b="1" dirty="0"/>
            </a:br>
            <a:r>
              <a:rPr lang="es-ES" b="1" dirty="0" smtClean="0"/>
              <a:t>		DE </a:t>
            </a:r>
            <a:r>
              <a:rPr lang="es-ES" b="1" dirty="0"/>
              <a:t>LOS ESTIMULOS Y SANCIONES</a:t>
            </a:r>
            <a:endParaRPr lang="es-PE" dirty="0"/>
          </a:p>
          <a:p>
            <a:endParaRPr lang="es-PE"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260648"/>
            <a:ext cx="9144000" cy="5632311"/>
          </a:xfrm>
          <a:prstGeom prst="rect">
            <a:avLst/>
          </a:prstGeom>
        </p:spPr>
        <p:txBody>
          <a:bodyPr wrap="square">
            <a:spAutoFit/>
          </a:bodyPr>
          <a:lstStyle/>
          <a:p>
            <a:r>
              <a:rPr lang="es-ES" b="1" dirty="0" smtClean="0">
                <a:solidFill>
                  <a:srgbClr val="FF0000"/>
                </a:solidFill>
              </a:rPr>
              <a:t>ESTIMULOS</a:t>
            </a:r>
            <a:endParaRPr lang="es-PE" dirty="0" smtClean="0">
              <a:solidFill>
                <a:srgbClr val="FF0000"/>
              </a:solidFill>
            </a:endParaRPr>
          </a:p>
          <a:p>
            <a:r>
              <a:rPr lang="es-ES" b="1" dirty="0" smtClean="0">
                <a:solidFill>
                  <a:srgbClr val="FF0000"/>
                </a:solidFill>
              </a:rPr>
              <a:t>Artículo 107</a:t>
            </a:r>
            <a:r>
              <a:rPr lang="es-ES" b="1" dirty="0" smtClean="0"/>
              <a:t>.- </a:t>
            </a:r>
            <a:r>
              <a:rPr lang="es-ES" dirty="0" smtClean="0"/>
              <a:t>El otorgamiento de estímulos para el profesor podrán ser solicitados por la autoridad inmediata, por el interesado, las organizaciones sindicales o asociaciones magisteriales reconocidas, asociaciones de Padres de Familia, Asociación de Ex-alumnos y otras entidades públicas o privadas relacionadas con el desarrollo de la educación</a:t>
            </a:r>
          </a:p>
          <a:p>
            <a:endParaRPr lang="es-ES" dirty="0" smtClean="0"/>
          </a:p>
          <a:p>
            <a:endParaRPr lang="es-ES" dirty="0" smtClean="0"/>
          </a:p>
          <a:p>
            <a:endParaRPr lang="es-ES" dirty="0" smtClean="0"/>
          </a:p>
          <a:p>
            <a:endParaRPr lang="es-ES" dirty="0" smtClean="0"/>
          </a:p>
          <a:p>
            <a:endParaRPr lang="es-ES" dirty="0" smtClean="0"/>
          </a:p>
          <a:p>
            <a:endParaRPr lang="es-ES" dirty="0" smtClean="0"/>
          </a:p>
          <a:p>
            <a:endParaRPr lang="es-ES" dirty="0" smtClean="0"/>
          </a:p>
          <a:p>
            <a:endParaRPr lang="es-ES" dirty="0" smtClean="0"/>
          </a:p>
          <a:p>
            <a:endParaRPr lang="es-ES" dirty="0" smtClean="0"/>
          </a:p>
          <a:p>
            <a:endParaRPr lang="es-ES" dirty="0" smtClean="0"/>
          </a:p>
          <a:p>
            <a:endParaRPr lang="es-ES" dirty="0" smtClean="0"/>
          </a:p>
          <a:p>
            <a:endParaRPr lang="es-ES" dirty="0" smtClean="0"/>
          </a:p>
          <a:p>
            <a:endParaRPr lang="es-ES" dirty="0" smtClean="0"/>
          </a:p>
          <a:p>
            <a:endParaRPr lang="es-ES" dirty="0" smtClean="0"/>
          </a:p>
          <a:p>
            <a:endParaRPr lang="es-PE" dirty="0"/>
          </a:p>
        </p:txBody>
      </p:sp>
      <p:sp>
        <p:nvSpPr>
          <p:cNvPr id="3" name="2 Rectángulo"/>
          <p:cNvSpPr/>
          <p:nvPr/>
        </p:nvSpPr>
        <p:spPr>
          <a:xfrm>
            <a:off x="0" y="1628800"/>
            <a:ext cx="9144000" cy="1200329"/>
          </a:xfrm>
          <a:prstGeom prst="rect">
            <a:avLst/>
          </a:prstGeom>
        </p:spPr>
        <p:txBody>
          <a:bodyPr wrap="square">
            <a:spAutoFit/>
          </a:bodyPr>
          <a:lstStyle/>
          <a:p>
            <a:r>
              <a:rPr lang="es-ES" b="1" dirty="0">
                <a:solidFill>
                  <a:srgbClr val="FF0000"/>
                </a:solidFill>
              </a:rPr>
              <a:t>Artículo 109</a:t>
            </a:r>
            <a:r>
              <a:rPr lang="es-ES" b="1" dirty="0"/>
              <a:t>.- </a:t>
            </a:r>
            <a:r>
              <a:rPr lang="es-ES" dirty="0"/>
              <a:t>Los profesores se harán acreedores a viajes o becas de estudio de perfeccionamiento o especialización profesional, cuando acrediten haber realizado aportes extraordinarios a la educación o a la cultura nacional. Los candidatos podrán ser propuestos por las instituciones respectivas o a solicitud de parte</a:t>
            </a:r>
            <a:endParaRPr lang="es-PE" dirty="0"/>
          </a:p>
        </p:txBody>
      </p:sp>
      <p:sp>
        <p:nvSpPr>
          <p:cNvPr id="4" name="3 Rectángulo"/>
          <p:cNvSpPr/>
          <p:nvPr/>
        </p:nvSpPr>
        <p:spPr>
          <a:xfrm>
            <a:off x="0" y="2924944"/>
            <a:ext cx="9144000" cy="923330"/>
          </a:xfrm>
          <a:prstGeom prst="rect">
            <a:avLst/>
          </a:prstGeom>
        </p:spPr>
        <p:txBody>
          <a:bodyPr wrap="square">
            <a:spAutoFit/>
          </a:bodyPr>
          <a:lstStyle/>
          <a:p>
            <a:r>
              <a:rPr lang="es-ES" b="1" dirty="0">
                <a:solidFill>
                  <a:srgbClr val="FF0000"/>
                </a:solidFill>
              </a:rPr>
              <a:t>Artículo 111</a:t>
            </a:r>
            <a:r>
              <a:rPr lang="es-ES" b="1" dirty="0"/>
              <a:t>.- </a:t>
            </a:r>
            <a:r>
              <a:rPr lang="es-ES" dirty="0"/>
              <a:t>Las Palmas Magisteriales que se otorgue al profesorado cuya labor y trabajos en los campos de la educación e investigación constituyen aportes significativos al desarrollo nacional, tendrán carácter de distinción honorífica</a:t>
            </a:r>
            <a:r>
              <a:rPr lang="es-ES" dirty="0" smtClean="0"/>
              <a:t>.</a:t>
            </a:r>
            <a:endParaRPr lang="es-PE" dirty="0"/>
          </a:p>
        </p:txBody>
      </p:sp>
      <p:sp>
        <p:nvSpPr>
          <p:cNvPr id="16385" name="Rectangle 1"/>
          <p:cNvSpPr>
            <a:spLocks noChangeArrowheads="1"/>
          </p:cNvSpPr>
          <p:nvPr/>
        </p:nvSpPr>
        <p:spPr bwMode="auto">
          <a:xfrm>
            <a:off x="0" y="3871195"/>
            <a:ext cx="9144000"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b="1" i="0" u="none" strike="noStrike" cap="none" normalizeH="0" baseline="0" dirty="0" smtClean="0">
                <a:ln>
                  <a:noFill/>
                </a:ln>
                <a:solidFill>
                  <a:srgbClr val="FF0000"/>
                </a:solidFill>
                <a:effectLst/>
                <a:ea typeface="Times New Roman" pitchFamily="18" charset="0"/>
                <a:cs typeface="Arial" pitchFamily="34" charset="0"/>
              </a:rPr>
              <a:t>Artículo 116</a:t>
            </a:r>
            <a:r>
              <a:rPr kumimoji="0" lang="es-ES" b="1" i="0" u="none" strike="noStrike" cap="none" normalizeH="0" baseline="0" dirty="0" smtClean="0">
                <a:ln>
                  <a:noFill/>
                </a:ln>
                <a:solidFill>
                  <a:schemeClr val="tx1"/>
                </a:solidFill>
                <a:effectLst/>
                <a:ea typeface="Times New Roman" pitchFamily="18" charset="0"/>
                <a:cs typeface="Arial" pitchFamily="34" charset="0"/>
              </a:rPr>
              <a:t>.- </a:t>
            </a:r>
            <a:r>
              <a:rPr kumimoji="0" lang="es-ES" b="0" i="0" u="none" strike="noStrike" cap="none" normalizeH="0" baseline="0" dirty="0" smtClean="0">
                <a:ln>
                  <a:noFill/>
                </a:ln>
                <a:solidFill>
                  <a:schemeClr val="tx1"/>
                </a:solidFill>
                <a:effectLst/>
                <a:ea typeface="Times New Roman" pitchFamily="18" charset="0"/>
                <a:cs typeface="Arial" pitchFamily="34" charset="0"/>
              </a:rPr>
              <a:t>Las instituciones de la comunidad, los municipios, asociaciones de padres de familia, organizaciones sindicales y asociaciones magisteriales reconocidas, asociaciones de ex alumnos y otros similares relacionados con las acciones educativas, podrán reconocer la labor sobresaliente del profesorado, otorgándoles:</a:t>
            </a:r>
            <a:endParaRPr kumimoji="0" lang="es-PE"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b="0" i="0" u="none" strike="noStrike" cap="none" normalizeH="0" baseline="0" dirty="0" smtClean="0">
                <a:ln>
                  <a:noFill/>
                </a:ln>
                <a:solidFill>
                  <a:schemeClr val="tx1"/>
                </a:solidFill>
                <a:effectLst/>
                <a:ea typeface="Times New Roman" pitchFamily="18" charset="0"/>
                <a:cs typeface="Arial" pitchFamily="34" charset="0"/>
              </a:rPr>
              <a:t>Felicitación escrita; </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b="0" i="0" u="none" strike="noStrike" cap="none" normalizeH="0" baseline="0" dirty="0" smtClean="0">
                <a:ln>
                  <a:noFill/>
                </a:ln>
                <a:solidFill>
                  <a:schemeClr val="tx1"/>
                </a:solidFill>
                <a:effectLst/>
                <a:ea typeface="Times New Roman" pitchFamily="18" charset="0"/>
                <a:cs typeface="Arial" pitchFamily="34" charset="0"/>
              </a:rPr>
              <a:t>Diploma al mérito; </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b="0" i="0" u="none" strike="noStrike" cap="none" normalizeH="0" baseline="0" dirty="0" smtClean="0">
                <a:ln>
                  <a:noFill/>
                </a:ln>
                <a:solidFill>
                  <a:schemeClr val="tx1"/>
                </a:solidFill>
                <a:effectLst/>
                <a:ea typeface="Times New Roman" pitchFamily="18" charset="0"/>
                <a:cs typeface="Arial" pitchFamily="34" charset="0"/>
              </a:rPr>
              <a:t>Resolución cuando se trate de Gobiernos Locales; y </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b="0" i="0" u="none" strike="noStrike" cap="none" normalizeH="0" baseline="0" dirty="0" smtClean="0">
                <a:ln>
                  <a:noFill/>
                </a:ln>
                <a:solidFill>
                  <a:schemeClr val="tx1"/>
                </a:solidFill>
                <a:effectLst/>
                <a:ea typeface="Times New Roman" pitchFamily="18" charset="0"/>
                <a:cs typeface="Arial" pitchFamily="34" charset="0"/>
              </a:rPr>
              <a:t>Medalla al Mérito Educativo, cuando se trate del Ministerio de Educación. </a:t>
            </a:r>
            <a:endParaRPr kumimoji="0" lang="es-PE"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PE"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1772816"/>
            <a:ext cx="9144000" cy="2031325"/>
          </a:xfrm>
          <a:prstGeom prst="rect">
            <a:avLst/>
          </a:prstGeom>
        </p:spPr>
        <p:txBody>
          <a:bodyPr wrap="square">
            <a:spAutoFit/>
          </a:bodyPr>
          <a:lstStyle/>
          <a:p>
            <a:r>
              <a:rPr lang="es-ES" b="1" dirty="0">
                <a:solidFill>
                  <a:srgbClr val="FF0000"/>
                </a:solidFill>
              </a:rPr>
              <a:t>Artículo 123</a:t>
            </a:r>
            <a:r>
              <a:rPr lang="es-ES" b="1" dirty="0"/>
              <a:t>.- </a:t>
            </a:r>
            <a:r>
              <a:rPr lang="es-ES" dirty="0"/>
              <a:t>Para aplicar las sanciones </a:t>
            </a:r>
            <a:r>
              <a:rPr lang="es-ES" b="1" dirty="0"/>
              <a:t>establecidas en los incisos a) y b) del Artículo 120 del presente Reglamento los cargos que se imputen </a:t>
            </a:r>
            <a:r>
              <a:rPr lang="es-ES" dirty="0"/>
              <a:t>serán comunicados por escrito al profesor, a fin de que pueda ejercer su derecho a defensa en el término de 15 días hábiles a partir de la fecha de notificación. Cumplido el trámite anterior y después de haberse investigado y comprobado el hecho materia de la denuncia la autoridad competente dictará </a:t>
            </a:r>
            <a:r>
              <a:rPr lang="es-ES" dirty="0" smtClean="0"/>
              <a:t>Resolución</a:t>
            </a:r>
          </a:p>
          <a:p>
            <a:endParaRPr lang="es-ES" dirty="0" smtClean="0"/>
          </a:p>
          <a:p>
            <a:endParaRPr lang="es-PE" dirty="0"/>
          </a:p>
        </p:txBody>
      </p:sp>
      <p:sp>
        <p:nvSpPr>
          <p:cNvPr id="15361" name="Rectangle 1"/>
          <p:cNvSpPr>
            <a:spLocks noChangeArrowheads="1"/>
          </p:cNvSpPr>
          <p:nvPr/>
        </p:nvSpPr>
        <p:spPr bwMode="auto">
          <a:xfrm>
            <a:off x="0" y="3087275"/>
            <a:ext cx="91440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b="1" i="0" u="none" strike="noStrike" cap="none" normalizeH="0" baseline="0" dirty="0" smtClean="0">
                <a:ln>
                  <a:noFill/>
                </a:ln>
                <a:solidFill>
                  <a:srgbClr val="FF0000"/>
                </a:solidFill>
                <a:effectLst/>
                <a:ea typeface="Times New Roman" pitchFamily="18" charset="0"/>
                <a:cs typeface="Arial" pitchFamily="34" charset="0"/>
              </a:rPr>
              <a:t>Artículo 127</a:t>
            </a:r>
            <a:r>
              <a:rPr kumimoji="0" lang="es-ES" b="1" i="0" u="none" strike="noStrike" cap="none" normalizeH="0" baseline="0" dirty="0" smtClean="0">
                <a:ln>
                  <a:noFill/>
                </a:ln>
                <a:solidFill>
                  <a:schemeClr val="tx1"/>
                </a:solidFill>
                <a:effectLst/>
                <a:ea typeface="Times New Roman" pitchFamily="18" charset="0"/>
                <a:cs typeface="Arial" pitchFamily="34" charset="0"/>
              </a:rPr>
              <a:t>.- </a:t>
            </a:r>
            <a:r>
              <a:rPr kumimoji="0" lang="es-ES" b="0" i="0" u="none" strike="noStrike" cap="none" normalizeH="0" baseline="0" dirty="0" smtClean="0">
                <a:ln>
                  <a:noFill/>
                </a:ln>
                <a:solidFill>
                  <a:schemeClr val="tx1"/>
                </a:solidFill>
                <a:effectLst/>
                <a:ea typeface="Times New Roman" pitchFamily="18" charset="0"/>
                <a:cs typeface="Arial" pitchFamily="34" charset="0"/>
              </a:rPr>
              <a:t>La Comisión Permanente de Procesos Administrativos tiene la facultad de calificar las denuncias que le sean remitidos y pronunciarse sobre la procedencia de abrir proceso administrativo, lo que será puesto en conocimiento de la autoridad superior respectivo</a:t>
            </a: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s-E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5 Rectángulo"/>
          <p:cNvSpPr/>
          <p:nvPr/>
        </p:nvSpPr>
        <p:spPr>
          <a:xfrm>
            <a:off x="0" y="3933056"/>
            <a:ext cx="9144000" cy="923330"/>
          </a:xfrm>
          <a:prstGeom prst="rect">
            <a:avLst/>
          </a:prstGeom>
        </p:spPr>
        <p:txBody>
          <a:bodyPr wrap="square">
            <a:spAutoFit/>
          </a:bodyPr>
          <a:lstStyle/>
          <a:p>
            <a:r>
              <a:rPr lang="es-ES" b="1" dirty="0">
                <a:solidFill>
                  <a:srgbClr val="FF0000"/>
                </a:solidFill>
              </a:rPr>
              <a:t>Artículo 130</a:t>
            </a:r>
            <a:r>
              <a:rPr lang="es-ES" b="1" dirty="0"/>
              <a:t>.- </a:t>
            </a:r>
            <a:r>
              <a:rPr lang="es-ES" dirty="0"/>
              <a:t>El servidor procesado tendrá derecho a presentar un pliego de descargo y las pruebas que crea conveniente en su defensa para o cual tomará conocimiento de los antecedentes que dan lugar a proceso y especialmente al pliego de cargos</a:t>
            </a:r>
            <a:endParaRPr lang="es-PE" dirty="0"/>
          </a:p>
        </p:txBody>
      </p:sp>
      <p:sp>
        <p:nvSpPr>
          <p:cNvPr id="7" name="6 Rectángulo"/>
          <p:cNvSpPr/>
          <p:nvPr/>
        </p:nvSpPr>
        <p:spPr>
          <a:xfrm>
            <a:off x="0" y="4797152"/>
            <a:ext cx="9144000" cy="923330"/>
          </a:xfrm>
          <a:prstGeom prst="rect">
            <a:avLst/>
          </a:prstGeom>
        </p:spPr>
        <p:txBody>
          <a:bodyPr wrap="square">
            <a:spAutoFit/>
          </a:bodyPr>
          <a:lstStyle/>
          <a:p>
            <a:r>
              <a:rPr lang="es-ES" b="1" dirty="0">
                <a:solidFill>
                  <a:srgbClr val="FF0000"/>
                </a:solidFill>
              </a:rPr>
              <a:t>Artículo 133</a:t>
            </a:r>
            <a:r>
              <a:rPr lang="es-ES" b="1" dirty="0"/>
              <a:t>.- </a:t>
            </a:r>
            <a:r>
              <a:rPr lang="es-ES" dirty="0"/>
              <a:t>El profesor sancionado podrá interponer los recursos impugnativos de reconsideración, apelación y revisión, observando lo dispuesto en el Reglamento de Normas Generales de Procedimientos Administrativos.</a:t>
            </a:r>
            <a:endParaRPr lang="es-PE" dirty="0"/>
          </a:p>
        </p:txBody>
      </p:sp>
      <p:sp>
        <p:nvSpPr>
          <p:cNvPr id="9" name="8 Rectángulo"/>
          <p:cNvSpPr/>
          <p:nvPr/>
        </p:nvSpPr>
        <p:spPr>
          <a:xfrm>
            <a:off x="0" y="548680"/>
            <a:ext cx="9144000" cy="1477328"/>
          </a:xfrm>
          <a:prstGeom prst="rect">
            <a:avLst/>
          </a:prstGeom>
        </p:spPr>
        <p:txBody>
          <a:bodyPr wrap="square">
            <a:spAutoFit/>
          </a:bodyPr>
          <a:lstStyle/>
          <a:p>
            <a:pPr lvl="0" fontAlgn="base">
              <a:spcBef>
                <a:spcPct val="0"/>
              </a:spcBef>
              <a:spcAft>
                <a:spcPct val="0"/>
              </a:spcAft>
            </a:pPr>
            <a:r>
              <a:rPr lang="es-ES" b="1" dirty="0" smtClean="0">
                <a:solidFill>
                  <a:srgbClr val="FF0000"/>
                </a:solidFill>
                <a:ea typeface="Times New Roman" pitchFamily="18" charset="0"/>
                <a:cs typeface="Arial" pitchFamily="34" charset="0"/>
              </a:rPr>
              <a:t>SANCIONES</a:t>
            </a:r>
            <a:endParaRPr lang="es-ES" dirty="0" smtClean="0">
              <a:solidFill>
                <a:srgbClr val="FF0000"/>
              </a:solidFill>
              <a:ea typeface="Times New Roman" pitchFamily="18" charset="0"/>
              <a:cs typeface="Arial" pitchFamily="34" charset="0"/>
            </a:endParaRPr>
          </a:p>
          <a:p>
            <a:pPr lvl="0" eaLnBrk="0" fontAlgn="base" hangingPunct="0">
              <a:spcBef>
                <a:spcPct val="0"/>
              </a:spcBef>
              <a:spcAft>
                <a:spcPct val="0"/>
              </a:spcAft>
            </a:pPr>
            <a:r>
              <a:rPr lang="es-ES" b="1" dirty="0" smtClean="0">
                <a:solidFill>
                  <a:srgbClr val="FF0000"/>
                </a:solidFill>
                <a:ea typeface="Times New Roman" pitchFamily="18" charset="0"/>
                <a:cs typeface="Arial" pitchFamily="34" charset="0"/>
              </a:rPr>
              <a:t>Artículo 119.- </a:t>
            </a:r>
            <a:r>
              <a:rPr lang="es-ES" dirty="0" smtClean="0">
                <a:ea typeface="Times New Roman" pitchFamily="18" charset="0"/>
                <a:cs typeface="Arial" pitchFamily="34" charset="0"/>
              </a:rPr>
              <a:t>La estabilidad en el servicio se pierde por las causas siguientes:</a:t>
            </a:r>
            <a:endParaRPr lang="es-PE" dirty="0" smtClean="0">
              <a:cs typeface="Arial" pitchFamily="34" charset="0"/>
            </a:endParaRPr>
          </a:p>
          <a:p>
            <a:pPr lvl="0" eaLnBrk="0" fontAlgn="base" hangingPunct="0">
              <a:spcBef>
                <a:spcPct val="0"/>
              </a:spcBef>
              <a:spcAft>
                <a:spcPct val="0"/>
              </a:spcAft>
              <a:buFontTx/>
              <a:buAutoNum type="arabicPeriod"/>
            </a:pPr>
            <a:r>
              <a:rPr lang="es-ES" dirty="0" smtClean="0">
                <a:ea typeface="Times New Roman" pitchFamily="18" charset="0"/>
                <a:cs typeface="Arial" pitchFamily="34" charset="0"/>
              </a:rPr>
              <a:t>Por sentencia judicial ejecutoriada por delito común; y, </a:t>
            </a:r>
            <a:endParaRPr lang="es-PE" dirty="0" smtClean="0">
              <a:cs typeface="Arial" pitchFamily="34" charset="0"/>
            </a:endParaRPr>
          </a:p>
          <a:p>
            <a:pPr lvl="0" eaLnBrk="0" fontAlgn="base" hangingPunct="0">
              <a:spcBef>
                <a:spcPct val="0"/>
              </a:spcBef>
              <a:spcAft>
                <a:spcPct val="0"/>
              </a:spcAft>
            </a:pPr>
            <a:r>
              <a:rPr lang="es-ES" dirty="0" smtClean="0">
                <a:ea typeface="Times New Roman" pitchFamily="18" charset="0"/>
                <a:cs typeface="Arial" pitchFamily="34" charset="0"/>
              </a:rPr>
              <a:t>Por sanción de separación a través de proceso administrativo</a:t>
            </a:r>
            <a:r>
              <a:rPr lang="es-PE" dirty="0" smtClean="0">
                <a:cs typeface="Arial" pitchFamily="34" charset="0"/>
              </a:rPr>
              <a:t> </a:t>
            </a:r>
          </a:p>
          <a:p>
            <a:pPr lvl="0" eaLnBrk="0" fontAlgn="base" hangingPunct="0">
              <a:spcBef>
                <a:spcPct val="0"/>
              </a:spcBef>
              <a:spcAft>
                <a:spcPct val="0"/>
              </a:spcAft>
            </a:pPr>
            <a:endParaRPr lang="es-PE" dirty="0" smtClean="0">
              <a:cs typeface="Arial"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3501008"/>
            <a:ext cx="9144000" cy="1754326"/>
          </a:xfrm>
          <a:prstGeom prst="rect">
            <a:avLst/>
          </a:prstGeom>
        </p:spPr>
        <p:txBody>
          <a:bodyPr wrap="square">
            <a:spAutoFit/>
          </a:bodyPr>
          <a:lstStyle/>
          <a:p>
            <a:r>
              <a:rPr lang="es-ES" b="1" dirty="0">
                <a:solidFill>
                  <a:srgbClr val="FF0000"/>
                </a:solidFill>
              </a:rPr>
              <a:t>Artículo 138</a:t>
            </a:r>
            <a:r>
              <a:rPr lang="es-ES" b="1" dirty="0"/>
              <a:t>.- </a:t>
            </a:r>
            <a:r>
              <a:rPr lang="es-ES" dirty="0"/>
              <a:t>Los deméritos, con excepción de la separación definitiva y la inhabilitación profesional, prescriben automáticamente a los cinco años o al ascender de nivel previa evaluación, sin mayor trámite ni resolución alguna sobre el particular.</a:t>
            </a:r>
            <a:endParaRPr lang="es-PE" dirty="0"/>
          </a:p>
          <a:p>
            <a:r>
              <a:rPr lang="es-ES" b="1" dirty="0">
                <a:solidFill>
                  <a:srgbClr val="FF0000"/>
                </a:solidFill>
              </a:rPr>
              <a:t>Artículo 139</a:t>
            </a:r>
            <a:r>
              <a:rPr lang="es-ES" b="1" dirty="0"/>
              <a:t>.- </a:t>
            </a:r>
            <a:r>
              <a:rPr lang="es-ES" dirty="0"/>
              <a:t>Toda resolución que implique sanción constituye demérito y la que otorga estímulos constituye mérito. Ambas serán anotadas, de oficio, en la ficha de escalafón en cuanto sea remitida copia de la resolución respectiva.</a:t>
            </a:r>
            <a:endParaRPr lang="es-PE" dirty="0"/>
          </a:p>
        </p:txBody>
      </p:sp>
      <p:sp>
        <p:nvSpPr>
          <p:cNvPr id="3" name="2 Rectángulo"/>
          <p:cNvSpPr/>
          <p:nvPr/>
        </p:nvSpPr>
        <p:spPr>
          <a:xfrm>
            <a:off x="0" y="1916832"/>
            <a:ext cx="9144000" cy="646331"/>
          </a:xfrm>
          <a:prstGeom prst="rect">
            <a:avLst/>
          </a:prstGeom>
        </p:spPr>
        <p:txBody>
          <a:bodyPr wrap="square">
            <a:spAutoFit/>
          </a:bodyPr>
          <a:lstStyle/>
          <a:p>
            <a:r>
              <a:rPr lang="es-ES" b="1" dirty="0" smtClean="0">
                <a:solidFill>
                  <a:srgbClr val="FF0000"/>
                </a:solidFill>
              </a:rPr>
              <a:t>Artículo 135</a:t>
            </a:r>
            <a:r>
              <a:rPr lang="es-ES" b="1" dirty="0" smtClean="0"/>
              <a:t>.- </a:t>
            </a:r>
            <a:r>
              <a:rPr lang="es-ES" dirty="0" smtClean="0"/>
              <a:t>El proceso administrativo deberá iniciarse en el plazo no mayor de un (1) año, contado a partir del momento en que la autoridad competente </a:t>
            </a:r>
            <a:endParaRPr lang="es-PE" dirty="0"/>
          </a:p>
        </p:txBody>
      </p:sp>
      <p:sp>
        <p:nvSpPr>
          <p:cNvPr id="4" name="3 Rectángulo"/>
          <p:cNvSpPr/>
          <p:nvPr/>
        </p:nvSpPr>
        <p:spPr>
          <a:xfrm>
            <a:off x="0" y="2492896"/>
            <a:ext cx="9144000" cy="923330"/>
          </a:xfrm>
          <a:prstGeom prst="rect">
            <a:avLst/>
          </a:prstGeom>
        </p:spPr>
        <p:txBody>
          <a:bodyPr wrap="square">
            <a:spAutoFit/>
          </a:bodyPr>
          <a:lstStyle/>
          <a:p>
            <a:r>
              <a:rPr lang="es-ES" dirty="0" smtClean="0"/>
              <a:t>tenga </a:t>
            </a:r>
            <a:r>
              <a:rPr lang="es-ES" dirty="0"/>
              <a:t>conocimiento</a:t>
            </a:r>
            <a:r>
              <a:rPr lang="es-ES" dirty="0" smtClean="0"/>
              <a:t> de la comisión de la falta, bajo responsabilidad de la citada autoridad. En caso contrario, se declarará prescrita la acción sin perjuicio del proceso civil o penal a que hubiere lugar</a:t>
            </a:r>
            <a:endParaRPr lang="es-PE" dirty="0"/>
          </a:p>
        </p:txBody>
      </p:sp>
      <p:sp>
        <p:nvSpPr>
          <p:cNvPr id="5" name="4 Rectángulo"/>
          <p:cNvSpPr/>
          <p:nvPr/>
        </p:nvSpPr>
        <p:spPr>
          <a:xfrm>
            <a:off x="0" y="548680"/>
            <a:ext cx="9144000" cy="1200329"/>
          </a:xfrm>
          <a:prstGeom prst="rect">
            <a:avLst/>
          </a:prstGeom>
        </p:spPr>
        <p:txBody>
          <a:bodyPr wrap="square">
            <a:spAutoFit/>
          </a:bodyPr>
          <a:lstStyle/>
          <a:p>
            <a:r>
              <a:rPr lang="es-ES" b="1" dirty="0" smtClean="0">
                <a:solidFill>
                  <a:srgbClr val="FF0000"/>
                </a:solidFill>
              </a:rPr>
              <a:t>Artículo 134</a:t>
            </a:r>
            <a:r>
              <a:rPr lang="es-ES" b="1" dirty="0" smtClean="0"/>
              <a:t>.- </a:t>
            </a:r>
            <a:r>
              <a:rPr lang="es-ES" dirty="0" smtClean="0"/>
              <a:t>La sanción e inhabilitación profesional sólo es impuesta por sentencia judicial ejecutoriada por delito común. La autoridad educativa expedirá la resolución inhabilitando al profesor sobre quien haya recaído la sentencia en los términos señalados por la autoridad judicial.</a:t>
            </a:r>
            <a:endParaRPr lang="es-PE"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idx="4294967295"/>
          </p:nvPr>
        </p:nvSpPr>
        <p:spPr>
          <a:xfrm>
            <a:off x="1371600" y="4343400"/>
            <a:ext cx="7772400" cy="1974850"/>
          </a:xfrm>
        </p:spPr>
        <p:txBody>
          <a:bodyPr>
            <a:normAutofit fontScale="90000"/>
          </a:bodyPr>
          <a:lstStyle/>
          <a:p>
            <a:pPr algn="ctr"/>
            <a:r>
              <a:rPr lang="es-ES" b="1" dirty="0" smtClean="0">
                <a:solidFill>
                  <a:schemeClr val="tx1"/>
                </a:solidFill>
              </a:rPr>
              <a:t>ESTRUCTURA DE LA CARRERA PUBLICA</a:t>
            </a:r>
            <a:r>
              <a:rPr lang="es-PE" b="1" dirty="0" smtClean="0">
                <a:solidFill>
                  <a:schemeClr val="tx1"/>
                </a:solidFill>
              </a:rPr>
              <a:t/>
            </a:r>
            <a:br>
              <a:rPr lang="es-PE" b="1" dirty="0" smtClean="0">
                <a:solidFill>
                  <a:schemeClr val="tx1"/>
                </a:solidFill>
              </a:rPr>
            </a:br>
            <a:endParaRPr lang="es-PE" dirty="0"/>
          </a:p>
        </p:txBody>
      </p:sp>
      <p:sp>
        <p:nvSpPr>
          <p:cNvPr id="5" name="4 Subtítulo"/>
          <p:cNvSpPr>
            <a:spLocks noGrp="1"/>
          </p:cNvSpPr>
          <p:nvPr>
            <p:ph type="subTitle" idx="4294967295"/>
          </p:nvPr>
        </p:nvSpPr>
        <p:spPr>
          <a:xfrm>
            <a:off x="1371600" y="2835275"/>
            <a:ext cx="7772400" cy="1508125"/>
          </a:xfrm>
        </p:spPr>
        <p:txBody>
          <a:bodyPr>
            <a:normAutofit/>
          </a:bodyPr>
          <a:lstStyle/>
          <a:p>
            <a:pPr algn="ctr"/>
            <a:r>
              <a:rPr lang="es-ES" sz="4000" b="1" dirty="0" smtClean="0"/>
              <a:t>CAPITULO IX</a:t>
            </a:r>
            <a:endParaRPr lang="es-PE" sz="4000" b="1" dirty="0" smtClean="0">
              <a:solidFill>
                <a:schemeClr val="tx1"/>
              </a:solidFill>
            </a:endParaRPr>
          </a:p>
          <a:p>
            <a:endParaRPr lang="es-PE"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332656"/>
            <a:ext cx="91440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Artículo 140</a:t>
            </a:r>
            <a:r>
              <a:rPr kumimoji="0" lang="es-E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La carrera pública del profesorado es el proceso del ejercicio profesional en el Sector Público y en los Centros y Programas Educativos Fiscalizados desde el ingreso hasta el cese, garantizando derechos y deberes, remuneración justa acorde con la elevada función, ascenso, escalafón, ambiente propicio de realización, desarrollo profesional y social.</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Artículo 141.- </a:t>
            </a: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Son objetivos de la Carrera Pública del Profesorado:</a:t>
            </a:r>
            <a:endParaRPr kumimoji="0" lang="es-PE"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Garantizar el desplazamiento del profesorado por niveles, en observancia de los requisitos establecidos; </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Promover el mejoramiento profesional, social, económico del magisterio; y, </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Incentivar la participación en los procesos de ascenso. </a:t>
            </a:r>
            <a:endParaRPr kumimoji="0" lang="es-PE"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PE"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0" y="2110674"/>
            <a:ext cx="9144000" cy="16004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Artículo 145</a:t>
            </a:r>
            <a:r>
              <a:rPr kumimoji="0" lang="es-E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Los niveles de la Carrera Pública del Profesorado son cinco:</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El tiempo mínimo de permanencia en cada uno de los niveles es el siguiente:</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En el Nivel I: cinco años;</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En el Nivel II: cinco años;</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En el Nivel III: cinco años;</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En el Nivel IV: cinco años; y</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En el Nivel V: indefinido.</a:t>
            </a:r>
            <a:endParaRPr kumimoji="0" lang="es-E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7" name="Rectangle 3"/>
          <p:cNvSpPr>
            <a:spLocks noChangeArrowheads="1"/>
          </p:cNvSpPr>
          <p:nvPr/>
        </p:nvSpPr>
        <p:spPr bwMode="auto">
          <a:xfrm>
            <a:off x="0" y="3658583"/>
            <a:ext cx="91440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Artículo 147</a:t>
            </a:r>
            <a:r>
              <a:rPr kumimoji="0" lang="es-E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El ejercicio profesional del profesor se realiza en las áreas de la Docencia y de la Administración de la Educación:</a:t>
            </a:r>
            <a:endParaRPr kumimoji="0" lang="es-E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8" name="Rectangle 4"/>
          <p:cNvSpPr>
            <a:spLocks noChangeArrowheads="1"/>
          </p:cNvSpPr>
          <p:nvPr/>
        </p:nvSpPr>
        <p:spPr bwMode="auto">
          <a:xfrm>
            <a:off x="0" y="4176613"/>
            <a:ext cx="8820472"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Artículo 150</a:t>
            </a:r>
            <a:r>
              <a:rPr kumimoji="0" lang="es-E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Las plazas vacantes correspondientes a los cargos Directivos o Jerárquicos de los Centros y Programas Educativos y de los del </a:t>
            </a:r>
            <a:r>
              <a:rPr kumimoji="0" lang="es-ES"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Area</a:t>
            </a: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de la Administración de la Educación son cubiertas mediante concurso convocado con un mínimo de dos meses de anticipación.</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El concurso comprende las siguientes fases:</a:t>
            </a:r>
            <a:endParaRPr kumimoji="0" lang="es-E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9" name="Rectangle 5"/>
          <p:cNvSpPr>
            <a:spLocks noChangeArrowheads="1"/>
          </p:cNvSpPr>
          <p:nvPr/>
        </p:nvSpPr>
        <p:spPr bwMode="auto">
          <a:xfrm>
            <a:off x="0" y="4792797"/>
            <a:ext cx="9144000" cy="18774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PE"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Primera Fase: </a:t>
            </a: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Participan los profesores del mismo Centro o Programa Educativo u órgano de la Administración Educativa. Se realiza en el mes de noviembre de cada año; y,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Segunda Fase: </a:t>
            </a: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Participan los profesores en servicio a nivel nacional. </a:t>
            </a:r>
            <a:endParaRPr kumimoji="0" lang="es-PE"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481513" algn="l"/>
              </a:tabLst>
            </a:pP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En el </a:t>
            </a:r>
            <a:r>
              <a:rPr kumimoji="0" lang="es-ES"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Area</a:t>
            </a: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de la Docencia el concurso se realiza del 01 de febrero hasta el 15 de marzo de cada año y en el </a:t>
            </a:r>
            <a:r>
              <a:rPr kumimoji="0" lang="es-ES"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Area</a:t>
            </a: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de la Administración de la Educación en los meses de julio y agosto.</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El concursante tiene derecho a solicitar se revisen los aspectos de la evaluación que lo afecten, dentro de las 72 horas posteriores a la fecha de publicación de los resultados.</a:t>
            </a:r>
            <a:endParaRPr kumimoji="0" lang="es-ES"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idx="4294967295"/>
          </p:nvPr>
        </p:nvSpPr>
        <p:spPr>
          <a:xfrm>
            <a:off x="1371600" y="2348880"/>
            <a:ext cx="7772400" cy="576064"/>
          </a:xfrm>
        </p:spPr>
        <p:txBody>
          <a:bodyPr>
            <a:normAutofit fontScale="90000"/>
          </a:bodyPr>
          <a:lstStyle/>
          <a:p>
            <a:pPr algn="ctr"/>
            <a:r>
              <a:rPr lang="es-ES" dirty="0" smtClean="0"/>
              <a:t> </a:t>
            </a:r>
            <a:r>
              <a:rPr lang="es-PE" dirty="0" smtClean="0"/>
              <a:t/>
            </a:r>
            <a:br>
              <a:rPr lang="es-PE" dirty="0" smtClean="0"/>
            </a:br>
            <a:r>
              <a:rPr lang="es-ES" b="1" dirty="0" smtClean="0"/>
              <a:t>CAPITULO X</a:t>
            </a:r>
            <a:br>
              <a:rPr lang="es-ES" b="1" dirty="0" smtClean="0"/>
            </a:br>
            <a:endParaRPr lang="es-PE" dirty="0"/>
          </a:p>
        </p:txBody>
      </p:sp>
      <p:sp>
        <p:nvSpPr>
          <p:cNvPr id="5" name="4 Subtítulo"/>
          <p:cNvSpPr>
            <a:spLocks noGrp="1"/>
          </p:cNvSpPr>
          <p:nvPr>
            <p:ph type="subTitle" idx="4294967295"/>
          </p:nvPr>
        </p:nvSpPr>
        <p:spPr>
          <a:xfrm>
            <a:off x="611560" y="4005064"/>
            <a:ext cx="8532440" cy="1176536"/>
          </a:xfrm>
        </p:spPr>
        <p:txBody>
          <a:bodyPr>
            <a:normAutofit fontScale="85000" lnSpcReduction="10000"/>
          </a:bodyPr>
          <a:lstStyle/>
          <a:p>
            <a:pPr algn="ctr"/>
            <a:r>
              <a:rPr lang="es-ES" b="1" dirty="0" smtClean="0">
                <a:solidFill>
                  <a:schemeClr val="tx1"/>
                </a:solidFill>
              </a:rPr>
              <a:t>DEL INGRESO, REINGRESO, EVALUACION Y ASCENSOS DE LA CARRERA PUBLICA DEL PROFESORADO</a:t>
            </a:r>
            <a:endParaRPr lang="es-PE" dirty="0" smtClean="0">
              <a:solidFill>
                <a:schemeClr val="tx1"/>
              </a:solidFill>
            </a:endParaRPr>
          </a:p>
          <a:p>
            <a:pPr algn="ctr"/>
            <a:endParaRPr lang="es-PE"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0" y="313249"/>
            <a:ext cx="914400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DEL INGRESO</a:t>
            </a:r>
            <a:endParaRPr kumimoji="0" lang="es-ES" sz="16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Artículo 153.- </a:t>
            </a:r>
            <a:r>
              <a:rPr kumimoji="0" lang="es-E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El ingreso a la Carrera Pública del Profesorado se efectúa por nombramiento en el I Nivel Magisterial y en el </a:t>
            </a:r>
            <a:r>
              <a:rPr kumimoji="0" lang="es-ES"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Area</a:t>
            </a:r>
            <a:r>
              <a:rPr kumimoji="0" lang="es-E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de la Docencia en Centros y Programas Educativos Estatales y Fiscalizados. Son requisitos: </a:t>
            </a:r>
            <a:endParaRPr kumimoji="0" lang="es-PE"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Ser peruano de nacimiento o por nacionalización; </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Poseer Título Profesional Pedagógico; </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Acreditar buena salud y conducta; y, </a:t>
            </a:r>
            <a:endParaRPr kumimoji="0" lang="es-PE"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Obtener nombramiento</a:t>
            </a:r>
            <a:r>
              <a:rPr kumimoji="0" lang="es-PE" sz="1600" b="0" i="0" u="none" strike="noStrike" cap="none" normalizeH="0" baseline="0" dirty="0" smtClean="0">
                <a:ln>
                  <a:noFill/>
                </a:ln>
                <a:solidFill>
                  <a:schemeClr val="tx1"/>
                </a:solidFill>
                <a:effectLst/>
                <a:latin typeface="Arial" pitchFamily="34" charset="0"/>
                <a:cs typeface="Arial" pitchFamily="34" charset="0"/>
              </a:rPr>
              <a:t> </a:t>
            </a:r>
          </a:p>
        </p:txBody>
      </p:sp>
      <p:sp>
        <p:nvSpPr>
          <p:cNvPr id="23554" name="Rectangle 2"/>
          <p:cNvSpPr>
            <a:spLocks noChangeArrowheads="1"/>
          </p:cNvSpPr>
          <p:nvPr/>
        </p:nvSpPr>
        <p:spPr bwMode="auto">
          <a:xfrm>
            <a:off x="0" y="2537543"/>
            <a:ext cx="8316416"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Artículo 156</a:t>
            </a:r>
            <a:r>
              <a:rPr kumimoji="0" lang="es-E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s-E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El nombramiento se efectúa para zonas rurales o urbanas de menor desarrollo relativo de la Región de origen o de estudios del profesor.</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Los que al graduarse hayan ocupado los dos primeros puestos en el Cuadro de Méritos de cada Institución de Formación Docente serán nombrados de preferencia y a </a:t>
            </a:r>
            <a:endParaRPr kumimoji="0" lang="es-ES"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3 Rectángulo"/>
          <p:cNvSpPr/>
          <p:nvPr/>
        </p:nvSpPr>
        <p:spPr>
          <a:xfrm>
            <a:off x="0" y="3501008"/>
            <a:ext cx="9144000" cy="338554"/>
          </a:xfrm>
          <a:prstGeom prst="rect">
            <a:avLst/>
          </a:prstGeom>
        </p:spPr>
        <p:txBody>
          <a:bodyPr wrap="square">
            <a:spAutoFit/>
          </a:bodyPr>
          <a:lstStyle/>
          <a:p>
            <a:r>
              <a:rPr lang="es-ES" sz="1600" dirty="0" smtClean="0">
                <a:latin typeface="Arial" pitchFamily="34" charset="0"/>
                <a:cs typeface="Arial" pitchFamily="34" charset="0"/>
              </a:rPr>
              <a:t>su solicitud en la localidad que ellos escojan en la jurisdicción señalada en el párrafo que antecede.</a:t>
            </a:r>
            <a:endParaRPr lang="es-PE" sz="1600" dirty="0">
              <a:latin typeface="Arial" pitchFamily="34" charset="0"/>
              <a:cs typeface="Arial" pitchFamily="34" charset="0"/>
            </a:endParaRPr>
          </a:p>
        </p:txBody>
      </p:sp>
      <p:sp>
        <p:nvSpPr>
          <p:cNvPr id="23555" name="Rectangle 3"/>
          <p:cNvSpPr>
            <a:spLocks noChangeArrowheads="1"/>
          </p:cNvSpPr>
          <p:nvPr/>
        </p:nvSpPr>
        <p:spPr bwMode="auto">
          <a:xfrm>
            <a:off x="0" y="3962363"/>
            <a:ext cx="91440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Artículo 157.- </a:t>
            </a:r>
            <a:r>
              <a:rPr kumimoji="0" lang="es-E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En cada repartición desconcentrada del Sector Educación, se efectuará la evaluación de expedientes de los profesionales de la educación para su nombramiento, teniendo en cuenta la especialidad y los criterios siguientes:</a:t>
            </a:r>
            <a:endParaRPr kumimoji="0" lang="es-PE"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Antigüedad en la obtención del título profesional; </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Residencia y procedencia del postulante; </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Antigüedad en la presentación de la solicitud; y, </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Prueba de aptitud, en los casos que la Comisión estime conveniente, tratándose de dos o más postulantes con igualdades de condiciones a una misma plaza. </a:t>
            </a:r>
            <a:endParaRPr kumimoji="0" lang="es-PE"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PE"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2351583"/>
            <a:ext cx="1940788"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DE LA EVALUACION</a:t>
            </a:r>
            <a:endParaRPr kumimoji="0" lang="es-ES" sz="1400" b="0" i="0" u="none" strike="noStrike" cap="none" normalizeH="0" baseline="0" dirty="0" smtClean="0">
              <a:ln>
                <a:noFill/>
              </a:ln>
              <a:solidFill>
                <a:srgbClr val="FF0000"/>
              </a:solidFill>
              <a:effectLst/>
              <a:latin typeface="Arial" pitchFamily="34" charset="0"/>
              <a:cs typeface="Arial" pitchFamily="34" charset="0"/>
            </a:endParaRPr>
          </a:p>
        </p:txBody>
      </p:sp>
      <p:sp>
        <p:nvSpPr>
          <p:cNvPr id="1028" name="Rectangle 4"/>
          <p:cNvSpPr>
            <a:spLocks noChangeArrowheads="1"/>
          </p:cNvSpPr>
          <p:nvPr/>
        </p:nvSpPr>
        <p:spPr bwMode="auto">
          <a:xfrm>
            <a:off x="0" y="2698758"/>
            <a:ext cx="91440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Artículo 166.- </a:t>
            </a: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La evaluación del profesorado comprende los siguientes aspectos:</a:t>
            </a:r>
            <a:endParaRPr kumimoji="0" lang="es-PE"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Evaluación de los antecedentes profesionales, referido a títulos y grados obtenidos, estudios de perfeccionamiento y especialización o ponencias y trabajos presentados en congresos pedagógicos y científicos, tiempo de servicios y cargos desempeñados; </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Evaluación del desempeño laboral, referido a la eficiencia en el servicio, asistencia y puntualidad y participación en trabajo comunal; y, </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Evaluación de los méritos, referidos a distinciones y reconocimiento del Estado, de la comunidad y padres de familia, así como lo relativo a producción intelectual. </a:t>
            </a:r>
            <a:endParaRPr kumimoji="0" lang="es-PE"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PE"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5 Rectángulo"/>
          <p:cNvSpPr/>
          <p:nvPr/>
        </p:nvSpPr>
        <p:spPr>
          <a:xfrm>
            <a:off x="0" y="4725144"/>
            <a:ext cx="9144000" cy="800219"/>
          </a:xfrm>
          <a:prstGeom prst="rect">
            <a:avLst/>
          </a:prstGeom>
        </p:spPr>
        <p:txBody>
          <a:bodyPr wrap="square">
            <a:spAutoFit/>
          </a:bodyPr>
          <a:lstStyle/>
          <a:p>
            <a:r>
              <a:rPr lang="es-ES" sz="1400" b="1" dirty="0" smtClean="0">
                <a:solidFill>
                  <a:srgbClr val="FF0000"/>
                </a:solidFill>
                <a:latin typeface="Arial" pitchFamily="34" charset="0"/>
                <a:cs typeface="Arial" pitchFamily="34" charset="0"/>
              </a:rPr>
              <a:t>Artículo 179</a:t>
            </a:r>
            <a:r>
              <a:rPr lang="es-ES" sz="1400" b="1" dirty="0" smtClean="0">
                <a:latin typeface="Arial" pitchFamily="34" charset="0"/>
                <a:cs typeface="Arial" pitchFamily="34" charset="0"/>
              </a:rPr>
              <a:t>.- </a:t>
            </a:r>
            <a:r>
              <a:rPr lang="es-ES" sz="1400" dirty="0" smtClean="0">
                <a:latin typeface="Arial" pitchFamily="34" charset="0"/>
                <a:cs typeface="Arial" pitchFamily="34" charset="0"/>
              </a:rPr>
              <a:t>Los resultados del proceso de evaluación del profesorado serán registrados en el Escalafón, a fin de que la información sea debida y oportunamente empleada en el otorgamiento de derechos y beneficios al profesor, así como asegurar los ascensos y reasignaciones a que tiene derecho</a:t>
            </a:r>
            <a:r>
              <a:rPr lang="es-ES" dirty="0" smtClean="0"/>
              <a:t>.</a:t>
            </a:r>
            <a:endParaRPr lang="es-PE" dirty="0"/>
          </a:p>
        </p:txBody>
      </p:sp>
      <p:sp>
        <p:nvSpPr>
          <p:cNvPr id="2" name="Rectangle 1"/>
          <p:cNvSpPr>
            <a:spLocks noChangeArrowheads="1"/>
          </p:cNvSpPr>
          <p:nvPr/>
        </p:nvSpPr>
        <p:spPr bwMode="auto">
          <a:xfrm>
            <a:off x="0" y="698756"/>
            <a:ext cx="8460432"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DEL REINGRESO</a:t>
            </a:r>
            <a:endParaRPr kumimoji="0" lang="es-ES" sz="14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Artículo 161</a:t>
            </a:r>
            <a:r>
              <a:rPr kumimoji="0" lang="es-E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Pueden reingresar en la Carrera Pública del Profesorado los profesionales con título pedagógico que reúnan los siguientes requisitos:</a:t>
            </a:r>
            <a:endParaRPr kumimoji="0" lang="es-PE"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Tener menos de </a:t>
            </a:r>
            <a:r>
              <a:rPr kumimoji="0" lang="es-ES"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sesenticinco</a:t>
            </a: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(65) años de edad; </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No tener impedimento legal; y, </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Acreditar una buena salud y buena conducta mediante declaración jurada simple y con certificación médica, si el cese anterior hubiese sido por causal de salud. </a:t>
            </a:r>
            <a:endParaRPr kumimoji="0" lang="es-PE"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PE"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476672"/>
            <a:ext cx="9144000" cy="738664"/>
          </a:xfrm>
          <a:prstGeom prst="rect">
            <a:avLst/>
          </a:prstGeom>
        </p:spPr>
        <p:txBody>
          <a:bodyPr wrap="square">
            <a:spAutoFit/>
          </a:bodyPr>
          <a:lstStyle/>
          <a:p>
            <a:r>
              <a:rPr lang="es-ES" sz="1400" b="1" dirty="0" smtClean="0">
                <a:solidFill>
                  <a:srgbClr val="FF0000"/>
                </a:solidFill>
                <a:latin typeface="Arial" pitchFamily="34" charset="0"/>
                <a:cs typeface="Arial" pitchFamily="34" charset="0"/>
              </a:rPr>
              <a:t>DEL ESCALAFON</a:t>
            </a:r>
            <a:endParaRPr lang="es-PE" sz="1400" dirty="0" smtClean="0">
              <a:solidFill>
                <a:srgbClr val="FF0000"/>
              </a:solidFill>
              <a:latin typeface="Arial" pitchFamily="34" charset="0"/>
              <a:cs typeface="Arial" pitchFamily="34" charset="0"/>
            </a:endParaRPr>
          </a:p>
          <a:p>
            <a:r>
              <a:rPr lang="es-ES" sz="1400" b="1" dirty="0" smtClean="0">
                <a:solidFill>
                  <a:srgbClr val="FF0000"/>
                </a:solidFill>
                <a:latin typeface="Arial" pitchFamily="34" charset="0"/>
                <a:cs typeface="Arial" pitchFamily="34" charset="0"/>
              </a:rPr>
              <a:t>Artículo 180.</a:t>
            </a:r>
            <a:r>
              <a:rPr lang="es-ES" sz="1400" b="1" dirty="0" smtClean="0">
                <a:latin typeface="Arial" pitchFamily="34" charset="0"/>
                <a:cs typeface="Arial" pitchFamily="34" charset="0"/>
              </a:rPr>
              <a:t>- </a:t>
            </a:r>
            <a:r>
              <a:rPr lang="es-ES" sz="1400" dirty="0" smtClean="0">
                <a:latin typeface="Arial" pitchFamily="34" charset="0"/>
                <a:cs typeface="Arial" pitchFamily="34" charset="0"/>
              </a:rPr>
              <a:t>El Escalafón del Profesorado está constituido por el conjunto de niveles y cargos magisteriales. La ubicación del profesorado en el escalafón es determinado por los requisitos establecidos para cada nivel.</a:t>
            </a:r>
            <a:endParaRPr lang="es-PE" sz="1400" dirty="0">
              <a:latin typeface="Arial" pitchFamily="34" charset="0"/>
              <a:cs typeface="Arial" pitchFamily="34" charset="0"/>
            </a:endParaRPr>
          </a:p>
        </p:txBody>
      </p:sp>
      <p:sp>
        <p:nvSpPr>
          <p:cNvPr id="24578" name="Rectangle 2"/>
          <p:cNvSpPr>
            <a:spLocks noChangeArrowheads="1"/>
          </p:cNvSpPr>
          <p:nvPr/>
        </p:nvSpPr>
        <p:spPr bwMode="auto">
          <a:xfrm>
            <a:off x="0" y="1628822"/>
            <a:ext cx="91440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Artículo 182</a:t>
            </a:r>
            <a:r>
              <a:rPr kumimoji="0" lang="es-E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El Escalafón Central del Profesorado es administrado por la Oficina de Personal del Ministerio de Educación</a:t>
            </a:r>
            <a:r>
              <a:rPr kumimoji="0" lang="es-PE" sz="1400" b="0" i="0" u="none" strike="noStrike" cap="none" normalizeH="0" baseline="0" dirty="0" smtClean="0">
                <a:ln>
                  <a:noFill/>
                </a:ln>
                <a:solidFill>
                  <a:schemeClr val="tx1"/>
                </a:solidFill>
                <a:effectLst/>
                <a:latin typeface="Arial" pitchFamily="34" charset="0"/>
                <a:cs typeface="Arial" pitchFamily="34" charset="0"/>
              </a:rPr>
              <a:t> </a:t>
            </a:r>
          </a:p>
        </p:txBody>
      </p:sp>
      <p:sp>
        <p:nvSpPr>
          <p:cNvPr id="5" name="4 Rectángulo"/>
          <p:cNvSpPr/>
          <p:nvPr/>
        </p:nvSpPr>
        <p:spPr>
          <a:xfrm>
            <a:off x="0" y="2204864"/>
            <a:ext cx="9144000" cy="584775"/>
          </a:xfrm>
          <a:prstGeom prst="rect">
            <a:avLst/>
          </a:prstGeom>
        </p:spPr>
        <p:txBody>
          <a:bodyPr wrap="square">
            <a:spAutoFit/>
          </a:bodyPr>
          <a:lstStyle/>
          <a:p>
            <a:r>
              <a:rPr lang="es-ES" sz="1400" dirty="0" smtClean="0">
                <a:latin typeface="Arial" pitchFamily="34" charset="0"/>
                <a:cs typeface="Arial" pitchFamily="34" charset="0"/>
              </a:rPr>
              <a:t>El profesor tiene derecho a solicitar periódicamente informe </a:t>
            </a:r>
            <a:r>
              <a:rPr lang="es-ES" sz="1400" dirty="0" err="1" smtClean="0">
                <a:latin typeface="Arial" pitchFamily="34" charset="0"/>
                <a:cs typeface="Arial" pitchFamily="34" charset="0"/>
              </a:rPr>
              <a:t>escalafonario</a:t>
            </a:r>
            <a:r>
              <a:rPr lang="es-ES" sz="1400" dirty="0" smtClean="0">
                <a:latin typeface="Arial" pitchFamily="34" charset="0"/>
                <a:cs typeface="Arial" pitchFamily="34" charset="0"/>
              </a:rPr>
              <a:t> escrito, el que deberá ser atendido dentro del plazo máximo de cuatro (4) días</a:t>
            </a:r>
            <a:r>
              <a:rPr lang="es-ES" dirty="0" smtClean="0"/>
              <a:t>.</a:t>
            </a:r>
            <a:endParaRPr lang="es-PE" dirty="0"/>
          </a:p>
        </p:txBody>
      </p:sp>
      <p:sp>
        <p:nvSpPr>
          <p:cNvPr id="24579" name="Rectangle 3"/>
          <p:cNvSpPr>
            <a:spLocks noChangeArrowheads="1"/>
          </p:cNvSpPr>
          <p:nvPr/>
        </p:nvSpPr>
        <p:spPr bwMode="auto">
          <a:xfrm>
            <a:off x="0" y="2820658"/>
            <a:ext cx="91440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Artículo 185</a:t>
            </a:r>
            <a:r>
              <a:rPr kumimoji="0" lang="es-E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Los profesionales de la Educación, con un mínimo de doce y medio (12.5) años las mujeres y de quince (15) años los varones, tienen derecho a acumular los años de estudios de formación profesionales hasta cuatro (4) años de estudios regulares y hasta tres (03) años, si son estudios en períodos vacacionales o a distancia.</a:t>
            </a:r>
            <a:endParaRPr kumimoji="0" lang="es-E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6 Rectángulo"/>
          <p:cNvSpPr/>
          <p:nvPr/>
        </p:nvSpPr>
        <p:spPr>
          <a:xfrm>
            <a:off x="0" y="3861048"/>
            <a:ext cx="9144000" cy="1169551"/>
          </a:xfrm>
          <a:prstGeom prst="rect">
            <a:avLst/>
          </a:prstGeom>
        </p:spPr>
        <p:txBody>
          <a:bodyPr wrap="square">
            <a:spAutoFit/>
          </a:bodyPr>
          <a:lstStyle/>
          <a:p>
            <a:r>
              <a:rPr lang="es-ES" sz="1400" b="1" dirty="0" smtClean="0">
                <a:solidFill>
                  <a:srgbClr val="FF0000"/>
                </a:solidFill>
                <a:latin typeface="Arial" pitchFamily="34" charset="0"/>
                <a:cs typeface="Arial" pitchFamily="34" charset="0"/>
              </a:rPr>
              <a:t>DE LOS ASCENSOS Y DESPLAZAMIENTOS</a:t>
            </a:r>
            <a:endParaRPr lang="es-PE" sz="1400" dirty="0" smtClean="0">
              <a:solidFill>
                <a:srgbClr val="FF0000"/>
              </a:solidFill>
              <a:latin typeface="Arial" pitchFamily="34" charset="0"/>
              <a:cs typeface="Arial" pitchFamily="34" charset="0"/>
            </a:endParaRPr>
          </a:p>
          <a:p>
            <a:r>
              <a:rPr lang="es-ES" sz="1400" b="1" dirty="0" smtClean="0">
                <a:solidFill>
                  <a:srgbClr val="FF0000"/>
                </a:solidFill>
                <a:latin typeface="Arial" pitchFamily="34" charset="0"/>
                <a:cs typeface="Arial" pitchFamily="34" charset="0"/>
              </a:rPr>
              <a:t>Artículo 186</a:t>
            </a:r>
            <a:r>
              <a:rPr lang="es-ES" sz="1400" b="1" dirty="0" smtClean="0">
                <a:latin typeface="Arial" pitchFamily="34" charset="0"/>
                <a:cs typeface="Arial" pitchFamily="34" charset="0"/>
              </a:rPr>
              <a:t>.- </a:t>
            </a:r>
            <a:r>
              <a:rPr lang="es-ES" sz="1400" dirty="0" smtClean="0">
                <a:latin typeface="Arial" pitchFamily="34" charset="0"/>
                <a:cs typeface="Arial" pitchFamily="34" charset="0"/>
              </a:rPr>
              <a:t>El ascenso es el desplazamiento del profesorado al Nivel inmediato superior de la carrera, en base a su evaluación.</a:t>
            </a:r>
            <a:endParaRPr lang="es-PE" sz="1400" dirty="0" smtClean="0">
              <a:latin typeface="Arial" pitchFamily="34" charset="0"/>
              <a:cs typeface="Arial" pitchFamily="34" charset="0"/>
            </a:endParaRPr>
          </a:p>
          <a:p>
            <a:r>
              <a:rPr lang="es-ES" sz="1400" b="1" dirty="0" smtClean="0">
                <a:solidFill>
                  <a:srgbClr val="FF0000"/>
                </a:solidFill>
                <a:latin typeface="Arial" pitchFamily="34" charset="0"/>
                <a:cs typeface="Arial" pitchFamily="34" charset="0"/>
              </a:rPr>
              <a:t>Artículo 187.- </a:t>
            </a:r>
            <a:r>
              <a:rPr lang="es-ES" sz="1400" dirty="0" smtClean="0">
                <a:latin typeface="Arial" pitchFamily="34" charset="0"/>
                <a:cs typeface="Arial" pitchFamily="34" charset="0"/>
              </a:rPr>
              <a:t>El Nivel Carrera adquirido por concurso es irrenunciable. Cualquier desplazamiento en el cargo no afecta su situación </a:t>
            </a:r>
            <a:r>
              <a:rPr lang="es-ES" sz="1400" dirty="0" err="1" smtClean="0">
                <a:latin typeface="Arial" pitchFamily="34" charset="0"/>
                <a:cs typeface="Arial" pitchFamily="34" charset="0"/>
              </a:rPr>
              <a:t>dede</a:t>
            </a:r>
            <a:r>
              <a:rPr lang="es-ES" sz="1400" dirty="0" smtClean="0">
                <a:latin typeface="Arial" pitchFamily="34" charset="0"/>
                <a:cs typeface="Arial" pitchFamily="34" charset="0"/>
              </a:rPr>
              <a:t>  carrera, ni el Nivel Magisterial alcanzado.</a:t>
            </a:r>
            <a:endParaRPr lang="es-PE" sz="1400" dirty="0">
              <a:latin typeface="Arial" pitchFamily="34" charset="0"/>
              <a:cs typeface="Arial" pitchFamily="34" charset="0"/>
            </a:endParaRPr>
          </a:p>
        </p:txBody>
      </p:sp>
      <p:sp>
        <p:nvSpPr>
          <p:cNvPr id="24580" name="Rectangle 4"/>
          <p:cNvSpPr>
            <a:spLocks noChangeArrowheads="1"/>
          </p:cNvSpPr>
          <p:nvPr/>
        </p:nvSpPr>
        <p:spPr bwMode="auto">
          <a:xfrm>
            <a:off x="0" y="5332277"/>
            <a:ext cx="8460432"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Artículo 191</a:t>
            </a:r>
            <a:r>
              <a:rPr kumimoji="0" lang="es-E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La Evaluación para ascenso se efectúa en los meses de setiembre y octubre de cada año. El ascenso regirá a partir del 01 de enero del año siguiente:</a:t>
            </a:r>
            <a:endParaRPr kumimoji="0" lang="es-ES"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642919"/>
            <a:ext cx="7772400" cy="1285883"/>
          </a:xfrm>
        </p:spPr>
        <p:txBody>
          <a:bodyPr>
            <a:normAutofit fontScale="90000"/>
          </a:bodyPr>
          <a:lstStyle/>
          <a:p>
            <a:r>
              <a:rPr lang="es-ES" b="1" u="sng" dirty="0" smtClean="0">
                <a:solidFill>
                  <a:srgbClr val="C00000"/>
                </a:solidFill>
              </a:rPr>
              <a:t>CAPÍTULO </a:t>
            </a:r>
            <a:r>
              <a:rPr lang="es-ES" b="1" u="sng" dirty="0">
                <a:solidFill>
                  <a:srgbClr val="C00000"/>
                </a:solidFill>
              </a:rPr>
              <a:t>XI</a:t>
            </a:r>
            <a:r>
              <a:rPr lang="es-ES" dirty="0">
                <a:solidFill>
                  <a:srgbClr val="C00000"/>
                </a:solidFill>
              </a:rPr>
              <a:t/>
            </a:r>
            <a:br>
              <a:rPr lang="es-ES" dirty="0">
                <a:solidFill>
                  <a:srgbClr val="C00000"/>
                </a:solidFill>
              </a:rPr>
            </a:br>
            <a:endParaRPr lang="es-ES" dirty="0">
              <a:solidFill>
                <a:srgbClr val="C00000"/>
              </a:solidFill>
            </a:endParaRPr>
          </a:p>
        </p:txBody>
      </p:sp>
      <p:sp>
        <p:nvSpPr>
          <p:cNvPr id="3" name="2 Subtítulo"/>
          <p:cNvSpPr>
            <a:spLocks noGrp="1"/>
          </p:cNvSpPr>
          <p:nvPr>
            <p:ph type="subTitle" idx="1"/>
          </p:nvPr>
        </p:nvSpPr>
        <p:spPr>
          <a:xfrm>
            <a:off x="928662" y="1500174"/>
            <a:ext cx="7429552" cy="5214974"/>
          </a:xfrm>
        </p:spPr>
        <p:txBody>
          <a:bodyPr>
            <a:noAutofit/>
          </a:bodyPr>
          <a:lstStyle/>
          <a:p>
            <a:pPr algn="l"/>
            <a:r>
              <a:rPr lang="es-ES" sz="2800" b="1" dirty="0">
                <a:solidFill>
                  <a:srgbClr val="002060"/>
                </a:solidFill>
              </a:rPr>
              <a:t>DEL CESE</a:t>
            </a:r>
            <a:endParaRPr lang="es-ES" sz="2800" dirty="0">
              <a:solidFill>
                <a:srgbClr val="002060"/>
              </a:solidFill>
            </a:endParaRPr>
          </a:p>
          <a:p>
            <a:pPr lvl="0" algn="l"/>
            <a:r>
              <a:rPr lang="es-ES" sz="2800" b="1" dirty="0">
                <a:solidFill>
                  <a:schemeClr val="tx1"/>
                </a:solidFill>
              </a:rPr>
              <a:t> </a:t>
            </a:r>
            <a:r>
              <a:rPr lang="es-ES" sz="2800" dirty="0">
                <a:solidFill>
                  <a:schemeClr val="tx1"/>
                </a:solidFill>
              </a:rPr>
              <a:t>El cese de los profesores en servicio se produce por:</a:t>
            </a:r>
          </a:p>
          <a:p>
            <a:pPr lvl="0" algn="l"/>
            <a:r>
              <a:rPr lang="es-ES" sz="2800" dirty="0" smtClean="0">
                <a:solidFill>
                  <a:schemeClr val="tx1"/>
                </a:solidFill>
              </a:rPr>
              <a:t>a) A </a:t>
            </a:r>
            <a:r>
              <a:rPr lang="es-ES" sz="2800" dirty="0">
                <a:solidFill>
                  <a:schemeClr val="tx1"/>
                </a:solidFill>
              </a:rPr>
              <a:t>su </a:t>
            </a:r>
            <a:r>
              <a:rPr lang="es-ES" sz="2800" dirty="0" smtClean="0">
                <a:solidFill>
                  <a:schemeClr val="tx1"/>
                </a:solidFill>
              </a:rPr>
              <a:t>solicitud.</a:t>
            </a:r>
            <a:endParaRPr lang="es-ES" sz="2800" dirty="0">
              <a:solidFill>
                <a:schemeClr val="tx1"/>
              </a:solidFill>
            </a:endParaRPr>
          </a:p>
          <a:p>
            <a:pPr lvl="0" algn="l"/>
            <a:r>
              <a:rPr lang="es-ES" sz="2800" dirty="0" smtClean="0">
                <a:solidFill>
                  <a:schemeClr val="tx1"/>
                </a:solidFill>
              </a:rPr>
              <a:t>b) Por </a:t>
            </a:r>
            <a:r>
              <a:rPr lang="es-ES" sz="2800" dirty="0">
                <a:solidFill>
                  <a:schemeClr val="tx1"/>
                </a:solidFill>
              </a:rPr>
              <a:t>abandono injustificado del </a:t>
            </a:r>
            <a:r>
              <a:rPr lang="es-ES" sz="2800" dirty="0" smtClean="0">
                <a:solidFill>
                  <a:schemeClr val="tx1"/>
                </a:solidFill>
              </a:rPr>
              <a:t>cargo.</a:t>
            </a:r>
            <a:endParaRPr lang="es-ES" sz="2800" dirty="0">
              <a:solidFill>
                <a:schemeClr val="tx1"/>
              </a:solidFill>
            </a:endParaRPr>
          </a:p>
          <a:p>
            <a:pPr lvl="0" algn="l"/>
            <a:r>
              <a:rPr lang="es-ES" sz="2800" dirty="0" smtClean="0">
                <a:solidFill>
                  <a:schemeClr val="tx1"/>
                </a:solidFill>
              </a:rPr>
              <a:t>c) Por </a:t>
            </a:r>
            <a:r>
              <a:rPr lang="es-ES" sz="2800" dirty="0">
                <a:solidFill>
                  <a:schemeClr val="tx1"/>
                </a:solidFill>
              </a:rPr>
              <a:t>incapacidad física o mental debidamente </a:t>
            </a:r>
            <a:r>
              <a:rPr lang="es-ES" sz="2800" dirty="0" smtClean="0">
                <a:solidFill>
                  <a:schemeClr val="tx1"/>
                </a:solidFill>
              </a:rPr>
              <a:t>comprobada.</a:t>
            </a:r>
            <a:endParaRPr lang="es-ES" sz="2800" dirty="0">
              <a:solidFill>
                <a:schemeClr val="tx1"/>
              </a:solidFill>
            </a:endParaRPr>
          </a:p>
          <a:p>
            <a:pPr lvl="0" algn="l"/>
            <a:r>
              <a:rPr lang="es-ES" sz="2800" dirty="0" smtClean="0">
                <a:solidFill>
                  <a:schemeClr val="tx1"/>
                </a:solidFill>
              </a:rPr>
              <a:t>d) Por </a:t>
            </a:r>
            <a:r>
              <a:rPr lang="es-ES" sz="2800" dirty="0">
                <a:solidFill>
                  <a:schemeClr val="tx1"/>
                </a:solidFill>
              </a:rPr>
              <a:t>límite de </a:t>
            </a:r>
            <a:r>
              <a:rPr lang="es-ES" sz="2800" dirty="0" smtClean="0">
                <a:solidFill>
                  <a:schemeClr val="tx1"/>
                </a:solidFill>
              </a:rPr>
              <a:t>edad.</a:t>
            </a:r>
            <a:endParaRPr lang="es-ES" sz="2800" dirty="0">
              <a:solidFill>
                <a:schemeClr val="tx1"/>
              </a:solidFill>
            </a:endParaRPr>
          </a:p>
          <a:p>
            <a:pPr lvl="0" algn="l"/>
            <a:r>
              <a:rPr lang="es-ES" sz="2800" dirty="0" smtClean="0">
                <a:solidFill>
                  <a:schemeClr val="tx1"/>
                </a:solidFill>
              </a:rPr>
              <a:t>e) Por </a:t>
            </a:r>
            <a:r>
              <a:rPr lang="es-ES" sz="2800" dirty="0">
                <a:solidFill>
                  <a:schemeClr val="tx1"/>
                </a:solidFill>
              </a:rPr>
              <a:t>aplicación de sanción </a:t>
            </a:r>
            <a:r>
              <a:rPr lang="es-ES" sz="2800" dirty="0" smtClean="0">
                <a:solidFill>
                  <a:schemeClr val="tx1"/>
                </a:solidFill>
              </a:rPr>
              <a:t>disciplinaria.</a:t>
            </a:r>
            <a:endParaRPr lang="es-ES" sz="2800" dirty="0">
              <a:solidFill>
                <a:schemeClr val="tx1"/>
              </a:solidFill>
            </a:endParaRPr>
          </a:p>
          <a:p>
            <a:pPr lvl="0" algn="l"/>
            <a:r>
              <a:rPr lang="es-ES" sz="2800" dirty="0" smtClean="0">
                <a:solidFill>
                  <a:schemeClr val="tx1"/>
                </a:solidFill>
              </a:rPr>
              <a:t>f) Por </a:t>
            </a:r>
            <a:r>
              <a:rPr lang="es-ES" sz="2800" dirty="0">
                <a:solidFill>
                  <a:schemeClr val="tx1"/>
                </a:solidFill>
              </a:rPr>
              <a:t>muerte.</a:t>
            </a:r>
          </a:p>
          <a:p>
            <a:pPr algn="l"/>
            <a:endParaRPr lang="es-ES" sz="28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u="sng" dirty="0" smtClean="0">
                <a:solidFill>
                  <a:srgbClr val="C00000"/>
                </a:solidFill>
              </a:rPr>
              <a:t>CAPÍTULO </a:t>
            </a:r>
            <a:r>
              <a:rPr lang="es-ES" b="1" u="sng" dirty="0">
                <a:solidFill>
                  <a:srgbClr val="C00000"/>
                </a:solidFill>
              </a:rPr>
              <a:t>XII</a:t>
            </a:r>
            <a:r>
              <a:rPr lang="es-ES" dirty="0">
                <a:solidFill>
                  <a:srgbClr val="C00000"/>
                </a:solidFill>
              </a:rPr>
              <a:t/>
            </a:r>
            <a:br>
              <a:rPr lang="es-ES" dirty="0">
                <a:solidFill>
                  <a:srgbClr val="C00000"/>
                </a:solidFill>
              </a:rPr>
            </a:br>
            <a:endParaRPr lang="es-ES" dirty="0">
              <a:solidFill>
                <a:srgbClr val="C00000"/>
              </a:solidFill>
            </a:endParaRPr>
          </a:p>
        </p:txBody>
      </p:sp>
      <p:sp>
        <p:nvSpPr>
          <p:cNvPr id="3" name="2 Marcador de contenido"/>
          <p:cNvSpPr>
            <a:spLocks noGrp="1"/>
          </p:cNvSpPr>
          <p:nvPr>
            <p:ph idx="1"/>
          </p:nvPr>
        </p:nvSpPr>
        <p:spPr/>
        <p:txBody>
          <a:bodyPr>
            <a:normAutofit fontScale="92500" lnSpcReduction="20000"/>
          </a:bodyPr>
          <a:lstStyle/>
          <a:p>
            <a:pPr>
              <a:buNone/>
            </a:pPr>
            <a:r>
              <a:rPr lang="es-ES" b="1" dirty="0">
                <a:solidFill>
                  <a:srgbClr val="002060"/>
                </a:solidFill>
              </a:rPr>
              <a:t>DE LAS REMUNERACIONES</a:t>
            </a:r>
            <a:endParaRPr lang="es-ES" dirty="0">
              <a:solidFill>
                <a:srgbClr val="002060"/>
              </a:solidFill>
            </a:endParaRPr>
          </a:p>
          <a:p>
            <a:pPr lvl="0">
              <a:buNone/>
            </a:pPr>
            <a:r>
              <a:rPr lang="es-ES" b="1" dirty="0"/>
              <a:t> </a:t>
            </a:r>
            <a:r>
              <a:rPr lang="es-ES" b="1" dirty="0" smtClean="0"/>
              <a:t>   </a:t>
            </a:r>
            <a:r>
              <a:rPr lang="es-ES" dirty="0" smtClean="0"/>
              <a:t>Las </a:t>
            </a:r>
            <a:r>
              <a:rPr lang="es-ES" dirty="0"/>
              <a:t>remuneraciones al profesorado al servicio </a:t>
            </a:r>
            <a:r>
              <a:rPr lang="es-ES" dirty="0" smtClean="0"/>
              <a:t>del Estado </a:t>
            </a:r>
            <a:r>
              <a:rPr lang="es-ES" dirty="0"/>
              <a:t>se otorgan teniendo en cuenta los siguientes criterios:</a:t>
            </a:r>
          </a:p>
          <a:p>
            <a:pPr lvl="0"/>
            <a:r>
              <a:rPr lang="es-ES" dirty="0"/>
              <a:t>A igual nivel y jornada laboral, igual remuneración </a:t>
            </a:r>
            <a:r>
              <a:rPr lang="es-ES" dirty="0" smtClean="0"/>
              <a:t>básica.</a:t>
            </a:r>
            <a:endParaRPr lang="es-ES" dirty="0"/>
          </a:p>
          <a:p>
            <a:pPr lvl="0"/>
            <a:r>
              <a:rPr lang="es-ES" dirty="0"/>
              <a:t>Aumento proporcional de las remuneraciones por niveles superiores y ascensos en la </a:t>
            </a:r>
            <a:r>
              <a:rPr lang="es-ES" dirty="0" smtClean="0"/>
              <a:t>carrera.</a:t>
            </a:r>
            <a:endParaRPr lang="es-ES" dirty="0"/>
          </a:p>
          <a:p>
            <a:pPr lvl="0"/>
            <a:r>
              <a:rPr lang="es-ES" dirty="0"/>
              <a:t>Las remuneraciones básicas no son objeto de disminución.</a:t>
            </a:r>
          </a:p>
          <a:p>
            <a:endParaRPr lang="es-E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4294967295"/>
          </p:nvPr>
        </p:nvSpPr>
        <p:spPr>
          <a:xfrm>
            <a:off x="0" y="214313"/>
            <a:ext cx="8643938" cy="6357937"/>
          </a:xfrm>
        </p:spPr>
        <p:txBody>
          <a:bodyPr>
            <a:normAutofit fontScale="92500" lnSpcReduction="10000"/>
          </a:bodyPr>
          <a:lstStyle/>
          <a:p>
            <a:pPr lvl="0"/>
            <a:r>
              <a:rPr lang="es-ES" dirty="0" smtClean="0"/>
              <a:t> El profesor tiene derecho a percibir una bonificación especial mensual por preparación de clases y evaluación equivalente al 30% de su remuneración total.</a:t>
            </a:r>
          </a:p>
          <a:p>
            <a:r>
              <a:rPr lang="es-ES" dirty="0" smtClean="0"/>
              <a:t>El Personal Directivo y Jerárquico, percibe, además, una bonificación adicional por el desempeño del cargo y por la preparación de documentos de gestión equivalente al 5% de su remuneración total.</a:t>
            </a:r>
          </a:p>
          <a:p>
            <a:r>
              <a:rPr lang="es-ES" dirty="0" smtClean="0"/>
              <a:t>El profesor que presta servicios en zona de frontera, Selva, zona rural, altura excepcional, zona de menor desarrollo relativo y emergencia tiene derecho a percibir una bonificación del 10% de su remuneración permanente por cada uno de los conceptos señalados hasta un máximo de tres".</a:t>
            </a:r>
          </a:p>
          <a:p>
            <a:endParaRPr lang="es-E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4294967295"/>
          </p:nvPr>
        </p:nvSpPr>
        <p:spPr>
          <a:xfrm>
            <a:off x="0" y="0"/>
            <a:ext cx="8429625" cy="6858000"/>
          </a:xfrm>
        </p:spPr>
        <p:txBody>
          <a:bodyPr>
            <a:normAutofit fontScale="85000" lnSpcReduction="10000"/>
          </a:bodyPr>
          <a:lstStyle/>
          <a:p>
            <a:pPr lvl="0"/>
            <a:r>
              <a:rPr lang="es-ES" sz="3300" b="1" dirty="0"/>
              <a:t> </a:t>
            </a:r>
            <a:r>
              <a:rPr lang="es-ES" sz="3300" dirty="0"/>
              <a:t>La remuneración compensatoria por tiempo de servicios se otorga al momento del cese a razón de un sueldo básico por cada año completo o fracción mayor de seis meses de servicios </a:t>
            </a:r>
            <a:r>
              <a:rPr lang="es-ES" sz="3300" dirty="0" smtClean="0"/>
              <a:t>oficiales.</a:t>
            </a:r>
            <a:endParaRPr lang="es-ES" sz="3300" dirty="0"/>
          </a:p>
          <a:p>
            <a:pPr lvl="0"/>
            <a:r>
              <a:rPr lang="es-ES" sz="3300" b="1" dirty="0"/>
              <a:t> </a:t>
            </a:r>
            <a:r>
              <a:rPr lang="es-ES" sz="3300" dirty="0"/>
              <a:t>Los profesores tienen derecho al goce íntegro de sus remuneraciones en caso de enfermedad degenerativa o de incapacidad física o mental contraídas en servicio o con ocasión del mismo.</a:t>
            </a:r>
          </a:p>
          <a:p>
            <a:r>
              <a:rPr lang="es-ES" sz="3300" b="1" dirty="0"/>
              <a:t> </a:t>
            </a:r>
            <a:r>
              <a:rPr lang="es-ES" sz="3300" dirty="0"/>
              <a:t>El profesor tiene derecho a un subsidio por luto al fallecer su cónyuge, equivalente a dos remuneraciones o pensiones, y subsidio equivalente a una remuneración o pensión por fallecimiento del padre y madre. Al fallecer el </a:t>
            </a:r>
            <a:r>
              <a:rPr lang="es-ES" sz="3300" dirty="0" smtClean="0"/>
              <a:t>profesor</a:t>
            </a:r>
            <a:r>
              <a:rPr lang="es-ES" sz="3300" dirty="0"/>
              <a:t> </a:t>
            </a:r>
            <a:r>
              <a:rPr lang="es-ES" sz="3300" dirty="0" smtClean="0"/>
              <a:t>(activo </a:t>
            </a:r>
            <a:r>
              <a:rPr lang="es-ES" sz="3300" dirty="0"/>
              <a:t>o </a:t>
            </a:r>
            <a:r>
              <a:rPr lang="es-ES" sz="3300" dirty="0" smtClean="0"/>
              <a:t>pensionista), </a:t>
            </a:r>
            <a:r>
              <a:rPr lang="es-ES" sz="3300" dirty="0"/>
              <a:t>el cónyuge, hijos, padres o hermanos, en forma excluyente, tienen derecho a un subsidio de tres remuneraciones o </a:t>
            </a:r>
            <a:r>
              <a:rPr lang="es-ES" sz="3300" dirty="0" smtClean="0"/>
              <a:t>pensiones.</a:t>
            </a:r>
            <a:endParaRPr lang="es-ES" sz="3300" dirty="0"/>
          </a:p>
          <a:p>
            <a:endParaRPr lang="es-E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428596" y="285728"/>
            <a:ext cx="8358246"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s-ES" sz="2800"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a:t>
            </a:r>
            <a:r>
              <a:rPr kumimoji="0" lang="es-ES" sz="2800" b="0" i="0" u="none" strike="noStrike" cap="none" normalizeH="0" baseline="0" dirty="0" smtClean="0">
                <a:ln>
                  <a:noFill/>
                </a:ln>
                <a:effectLst/>
                <a:latin typeface="+mj-lt"/>
                <a:ea typeface="Times New Roman" pitchFamily="18" charset="0"/>
                <a:cs typeface="Arial" pitchFamily="34" charset="0"/>
              </a:rPr>
              <a:t>El profesor tiene derecho a percibir además una remuneración total permanente por Fiestas Patrias, por Navidad y por Escolaridad en el mes de marzo; este concepto de remuneración total permanente no incluye bonificaciones.</a:t>
            </a:r>
            <a:endParaRPr kumimoji="0" lang="es-ES" sz="2800" b="0" i="0" u="none" strike="noStrike" cap="none" normalizeH="0" baseline="0" dirty="0" smtClean="0">
              <a:ln>
                <a:noFill/>
              </a:ln>
              <a:effectLst/>
              <a:latin typeface="+mj-lt"/>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s-ES" sz="2800" b="0" i="0" u="none" strike="noStrike" cap="none" normalizeH="0" baseline="0" dirty="0" smtClean="0">
                <a:ln>
                  <a:noFill/>
                </a:ln>
                <a:effectLst/>
                <a:latin typeface="+mj-lt"/>
                <a:ea typeface="Times New Roman" pitchFamily="18" charset="0"/>
                <a:cs typeface="Arial" pitchFamily="34" charset="0"/>
              </a:rPr>
              <a:t> El profesor tiene derecho a percibir dos remuneraciones íntegras al cumplir 20 años de servicios, la mujer, y 25 años de servicios, el varón; y tres remuneraciones íntegras, al cumplir 25 años de servicios, la mujer, y 30 años de servicios, los varones.</a:t>
            </a:r>
            <a:endParaRPr kumimoji="0" lang="es-ES" sz="2800" b="0" i="0" u="none" strike="noStrike" cap="none" normalizeH="0" baseline="0" dirty="0" smtClean="0">
              <a:ln>
                <a:noFill/>
              </a:ln>
              <a:effectLst/>
              <a:latin typeface="+mj-lt"/>
            </a:endParaRPr>
          </a:p>
          <a:p>
            <a:pPr marL="0" marR="0" lvl="0" indent="0" defTabSz="914400" rtl="0" eaLnBrk="0" fontAlgn="base" latinLnBrk="0" hangingPunct="0">
              <a:lnSpc>
                <a:spcPct val="100000"/>
              </a:lnSpc>
              <a:spcBef>
                <a:spcPct val="0"/>
              </a:spcBef>
              <a:spcAft>
                <a:spcPct val="0"/>
              </a:spcAft>
              <a:buClrTx/>
              <a:buSzTx/>
              <a:buFont typeface="Arial" pitchFamily="34" charset="0"/>
              <a:buChar char="•"/>
              <a:tabLst/>
            </a:pPr>
            <a:r>
              <a:rPr kumimoji="0" lang="es-ES" sz="2800" b="0" i="0" u="none" strike="noStrike" cap="none" normalizeH="0" baseline="0" dirty="0" smtClean="0">
                <a:ln>
                  <a:noFill/>
                </a:ln>
                <a:effectLst/>
                <a:latin typeface="+mj-lt"/>
                <a:ea typeface="Times New Roman" pitchFamily="18" charset="0"/>
                <a:cs typeface="Arial" pitchFamily="34" charset="0"/>
              </a:rPr>
              <a:t> El profesor percibe una remuneración personal de dos por ciento (2%) de la remuneración básica por cada año de servicios cumplidos". </a:t>
            </a:r>
            <a:endParaRPr kumimoji="0" lang="es-ES" sz="2800" b="0" i="0" u="none" strike="noStrike" cap="none" normalizeH="0" baseline="0" dirty="0" smtClean="0">
              <a:ln>
                <a:noFill/>
              </a:ln>
              <a:effectLst/>
              <a:latin typeface="+mj-lt"/>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1538" y="0"/>
            <a:ext cx="6357982" cy="785794"/>
          </a:xfrm>
        </p:spPr>
        <p:txBody>
          <a:bodyPr>
            <a:noAutofit/>
          </a:bodyPr>
          <a:lstStyle/>
          <a:p>
            <a:r>
              <a:rPr lang="es-ES" sz="3600" b="1" u="sng" dirty="0" smtClean="0">
                <a:solidFill>
                  <a:srgbClr val="C00000"/>
                </a:solidFill>
              </a:rPr>
              <a:t/>
            </a:r>
            <a:br>
              <a:rPr lang="es-ES" sz="3600" b="1" u="sng" dirty="0" smtClean="0">
                <a:solidFill>
                  <a:srgbClr val="C00000"/>
                </a:solidFill>
              </a:rPr>
            </a:br>
            <a:r>
              <a:rPr lang="es-ES" sz="3600" b="1" u="sng" dirty="0" smtClean="0">
                <a:solidFill>
                  <a:srgbClr val="C00000"/>
                </a:solidFill>
              </a:rPr>
              <a:t>CAPITULO </a:t>
            </a:r>
            <a:r>
              <a:rPr lang="es-ES" sz="3600" b="1" u="sng" dirty="0">
                <a:solidFill>
                  <a:srgbClr val="C00000"/>
                </a:solidFill>
              </a:rPr>
              <a:t>XIII</a:t>
            </a:r>
            <a:r>
              <a:rPr lang="es-ES" sz="3600" b="1" dirty="0">
                <a:solidFill>
                  <a:srgbClr val="C00000"/>
                </a:solidFill>
              </a:rPr>
              <a:t/>
            </a:r>
            <a:br>
              <a:rPr lang="es-ES" sz="3600" b="1" dirty="0">
                <a:solidFill>
                  <a:srgbClr val="C00000"/>
                </a:solidFill>
              </a:rPr>
            </a:br>
            <a:endParaRPr lang="es-ES" sz="3600" dirty="0">
              <a:solidFill>
                <a:srgbClr val="C00000"/>
              </a:solidFill>
            </a:endParaRPr>
          </a:p>
        </p:txBody>
      </p:sp>
      <p:sp>
        <p:nvSpPr>
          <p:cNvPr id="20481" name="Rectangle 1"/>
          <p:cNvSpPr>
            <a:spLocks noChangeArrowheads="1"/>
          </p:cNvSpPr>
          <p:nvPr/>
        </p:nvSpPr>
        <p:spPr bwMode="auto">
          <a:xfrm>
            <a:off x="214282" y="714356"/>
            <a:ext cx="8786874" cy="5632311"/>
          </a:xfrm>
          <a:prstGeom prst="rect">
            <a:avLst/>
          </a:prstGeom>
          <a:solidFill>
            <a:srgbClr val="EFEFE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20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DE LAS REASIGNACIONES Y PERMUTAS</a:t>
            </a:r>
            <a:endParaRPr kumimoji="0" lang="es-ES" sz="2000"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s-ES" sz="2000" b="1" i="0" u="none" strike="noStrike" cap="none" normalizeH="0" baseline="0" dirty="0" smtClean="0">
                <a:ln>
                  <a:noFill/>
                </a:ln>
                <a:effectLst/>
                <a:latin typeface="Arial" pitchFamily="34" charset="0"/>
                <a:ea typeface="Times New Roman" pitchFamily="18" charset="0"/>
                <a:cs typeface="Arial" pitchFamily="34" charset="0"/>
              </a:rPr>
              <a:t> </a:t>
            </a:r>
            <a:r>
              <a:rPr kumimoji="0" lang="es-ES" sz="2000" b="0" i="0" u="none" strike="noStrike" cap="none" normalizeH="0" baseline="0" dirty="0" smtClean="0">
                <a:ln>
                  <a:noFill/>
                </a:ln>
                <a:effectLst/>
                <a:latin typeface="Arial" pitchFamily="34" charset="0"/>
                <a:ea typeface="Times New Roman" pitchFamily="18" charset="0"/>
                <a:cs typeface="Arial" pitchFamily="34" charset="0"/>
              </a:rPr>
              <a:t>La reasignación del profesorado se efectúa en los términos y condiciones que señale el Reglamento, previa publicidad de las plazas disponibles. </a:t>
            </a:r>
          </a:p>
          <a:p>
            <a:pPr marL="0" marR="0" lvl="0" indent="0" defTabSz="914400" rtl="0" eaLnBrk="0" fontAlgn="base" latinLnBrk="0" hangingPunct="0">
              <a:lnSpc>
                <a:spcPct val="100000"/>
              </a:lnSpc>
              <a:spcBef>
                <a:spcPct val="0"/>
              </a:spcBef>
              <a:spcAft>
                <a:spcPct val="0"/>
              </a:spcAft>
              <a:buClrTx/>
              <a:buSzTx/>
              <a:buFontTx/>
              <a:buChar char="•"/>
              <a:tabLst/>
            </a:pPr>
            <a:r>
              <a:rPr kumimoji="0" lang="es-ES" sz="2000" b="1" i="0" u="none" strike="noStrike" cap="none" normalizeH="0" baseline="0" dirty="0" smtClean="0">
                <a:ln>
                  <a:noFill/>
                </a:ln>
                <a:effectLst/>
                <a:latin typeface="Arial" pitchFamily="34" charset="0"/>
                <a:ea typeface="Times New Roman" pitchFamily="18" charset="0"/>
                <a:cs typeface="Arial" pitchFamily="34" charset="0"/>
              </a:rPr>
              <a:t> </a:t>
            </a:r>
            <a:r>
              <a:rPr kumimoji="0" lang="es-ES" sz="2000" b="0" i="0" u="none" strike="noStrike" cap="none" normalizeH="0" baseline="0" dirty="0" smtClean="0">
                <a:ln>
                  <a:noFill/>
                </a:ln>
                <a:effectLst/>
                <a:latin typeface="Arial" pitchFamily="34" charset="0"/>
                <a:ea typeface="Times New Roman" pitchFamily="18" charset="0"/>
                <a:cs typeface="Arial" pitchFamily="34" charset="0"/>
              </a:rPr>
              <a:t>La permuta se efectúa a solicitud de los interesados siempre que sean del mismo nivel y lo pidan hasta el tercer trimestre de año escolar. Se harán efectivos en el año siguiente debiendo permanecer por lo menos un año en sus nuevas colocaciones.</a:t>
            </a:r>
          </a:p>
          <a:p>
            <a:pPr marL="0" marR="0" lvl="0" indent="0" defTabSz="914400" rtl="0" eaLnBrk="0" fontAlgn="base" latinLnBrk="0" hangingPunct="0">
              <a:lnSpc>
                <a:spcPct val="100000"/>
              </a:lnSpc>
              <a:spcBef>
                <a:spcPct val="0"/>
              </a:spcBef>
              <a:spcAft>
                <a:spcPct val="0"/>
              </a:spcAft>
              <a:buClrTx/>
              <a:buSzTx/>
              <a:buFontTx/>
              <a:buChar char="•"/>
              <a:tabLst/>
            </a:pPr>
            <a:r>
              <a:rPr kumimoji="0" lang="es-ES" sz="2000" b="1" i="0" u="none" strike="noStrike" cap="none" normalizeH="0" baseline="0" dirty="0" smtClean="0">
                <a:ln>
                  <a:noFill/>
                </a:ln>
                <a:effectLst/>
                <a:latin typeface="Arial" pitchFamily="34" charset="0"/>
                <a:ea typeface="Times New Roman" pitchFamily="18" charset="0"/>
                <a:cs typeface="Arial" pitchFamily="34" charset="0"/>
              </a:rPr>
              <a:t> </a:t>
            </a:r>
            <a:r>
              <a:rPr kumimoji="0" lang="es-ES" sz="2000" b="0" i="0" u="none" strike="noStrike" cap="none" normalizeH="0" baseline="0" dirty="0" smtClean="0">
                <a:ln>
                  <a:noFill/>
                </a:ln>
                <a:effectLst/>
                <a:latin typeface="Arial" pitchFamily="34" charset="0"/>
                <a:ea typeface="Times New Roman" pitchFamily="18" charset="0"/>
                <a:cs typeface="Arial" pitchFamily="34" charset="0"/>
              </a:rPr>
              <a:t>La reasignación o permuta a una ciudad capital de departamento, requiere haber servido como mínimo tres años en provincias. Para hacerlo a Lima o Callao se requiere haber servido cinco años en otros lugares.</a:t>
            </a:r>
          </a:p>
          <a:p>
            <a:pPr marL="0" marR="0" lvl="0" indent="0" defTabSz="914400" rtl="0" eaLnBrk="0" fontAlgn="base" latinLnBrk="0" hangingPunct="0">
              <a:lnSpc>
                <a:spcPct val="100000"/>
              </a:lnSpc>
              <a:spcBef>
                <a:spcPct val="0"/>
              </a:spcBef>
              <a:spcAft>
                <a:spcPct val="0"/>
              </a:spcAft>
              <a:buClrTx/>
              <a:buSzTx/>
              <a:buFontTx/>
              <a:buChar char="•"/>
              <a:tabLst/>
            </a:pPr>
            <a:r>
              <a:rPr kumimoji="0" lang="es-ES" sz="2000" b="1" i="0" u="none" strike="noStrike" cap="none" normalizeH="0" baseline="0" dirty="0" smtClean="0">
                <a:ln>
                  <a:noFill/>
                </a:ln>
                <a:effectLst/>
                <a:latin typeface="Arial" pitchFamily="34" charset="0"/>
                <a:ea typeface="Times New Roman" pitchFamily="18" charset="0"/>
                <a:cs typeface="Arial" pitchFamily="34" charset="0"/>
              </a:rPr>
              <a:t> </a:t>
            </a:r>
            <a:r>
              <a:rPr kumimoji="0" lang="es-ES" sz="2000" b="0" i="0" u="none" strike="noStrike" cap="none" normalizeH="0" baseline="0" dirty="0" smtClean="0">
                <a:ln>
                  <a:noFill/>
                </a:ln>
                <a:effectLst/>
                <a:latin typeface="Arial" pitchFamily="34" charset="0"/>
                <a:ea typeface="Times New Roman" pitchFamily="18" charset="0"/>
                <a:cs typeface="Arial" pitchFamily="34" charset="0"/>
              </a:rPr>
              <a:t> Se efectúa la evaluación de las solicitudes de reasignación en los meses de enero y febrero.</a:t>
            </a:r>
            <a:r>
              <a:rPr kumimoji="0" lang="es-ES" sz="2000" b="0" i="0" u="none" strike="noStrike" cap="none" normalizeH="0" dirty="0" smtClean="0">
                <a:ln>
                  <a:noFill/>
                </a:ln>
                <a:effectLst/>
                <a:latin typeface="Arial" pitchFamily="34" charset="0"/>
                <a:ea typeface="Times New Roman" pitchFamily="18" charset="0"/>
                <a:cs typeface="Arial" pitchFamily="34" charset="0"/>
              </a:rPr>
              <a:t> </a:t>
            </a:r>
            <a:r>
              <a:rPr kumimoji="0" lang="es-ES" sz="2000" b="0" i="0" u="none" strike="noStrike" cap="none" normalizeH="0" baseline="0" dirty="0" smtClean="0">
                <a:ln>
                  <a:noFill/>
                </a:ln>
                <a:effectLst/>
                <a:latin typeface="Arial" pitchFamily="34" charset="0"/>
                <a:ea typeface="Times New Roman" pitchFamily="18" charset="0"/>
                <a:cs typeface="Arial" pitchFamily="34" charset="0"/>
              </a:rPr>
              <a:t>Sin embargo, si la vacante se produjera a partir del mes de octubre, la reasignación se hace efectiva el primero de enero del año siguiente; mientras tanto la vacante se cubre transitoriamente con personal interino.</a:t>
            </a:r>
          </a:p>
          <a:p>
            <a:pPr marL="0" marR="0" lvl="0" indent="0" defTabSz="914400" rtl="0" eaLnBrk="0" fontAlgn="base" latinLnBrk="0" hangingPunct="0">
              <a:lnSpc>
                <a:spcPct val="100000"/>
              </a:lnSpc>
              <a:spcBef>
                <a:spcPct val="0"/>
              </a:spcBef>
              <a:spcAft>
                <a:spcPct val="0"/>
              </a:spcAft>
              <a:buClrTx/>
              <a:buSzTx/>
              <a:buFontTx/>
              <a:buChar char="•"/>
              <a:tabLst/>
            </a:pPr>
            <a:r>
              <a:rPr kumimoji="0" lang="es-ES" sz="2000" b="1" i="0" u="none" strike="noStrike" cap="none" normalizeH="0" baseline="0" dirty="0" smtClean="0">
                <a:ln>
                  <a:noFill/>
                </a:ln>
                <a:effectLst/>
                <a:latin typeface="Arial" pitchFamily="34" charset="0"/>
                <a:ea typeface="Times New Roman" pitchFamily="18" charset="0"/>
                <a:cs typeface="Arial" pitchFamily="34" charset="0"/>
              </a:rPr>
              <a:t> </a:t>
            </a:r>
            <a:r>
              <a:rPr kumimoji="0" lang="es-ES" sz="2000" b="0" i="0" u="none" strike="noStrike" cap="none" normalizeH="0" baseline="0" dirty="0" smtClean="0">
                <a:ln>
                  <a:noFill/>
                </a:ln>
                <a:effectLst/>
                <a:latin typeface="Arial" pitchFamily="34" charset="0"/>
                <a:ea typeface="Times New Roman" pitchFamily="18" charset="0"/>
                <a:cs typeface="Arial" pitchFamily="34" charset="0"/>
              </a:rPr>
              <a:t>Los profesores que prestan servicios en zona de menor desarrollo, en lugares inhóspitos y en zonas de frontera, tienen prioridad en la atención de sus solicitudes de reasignación. </a:t>
            </a:r>
            <a:endParaRPr kumimoji="0" lang="es-ES" sz="2000" b="0" i="0" u="none" strike="noStrike" cap="none" normalizeH="0" baseline="0" dirty="0" smtClean="0">
              <a:ln>
                <a:noFill/>
              </a:ln>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0"/>
            <a:ext cx="8229600" cy="1417638"/>
          </a:xfrm>
        </p:spPr>
        <p:txBody>
          <a:bodyPr>
            <a:noAutofit/>
          </a:bodyPr>
          <a:lstStyle/>
          <a:p>
            <a:r>
              <a:rPr lang="es-ES" sz="3600" b="1" u="sng" dirty="0">
                <a:solidFill>
                  <a:srgbClr val="C00000"/>
                </a:solidFill>
              </a:rPr>
              <a:t>CAPITULO XIV</a:t>
            </a:r>
            <a:r>
              <a:rPr lang="es-ES" sz="3600" b="1" dirty="0">
                <a:solidFill>
                  <a:srgbClr val="C00000"/>
                </a:solidFill>
              </a:rPr>
              <a:t/>
            </a:r>
            <a:br>
              <a:rPr lang="es-ES" sz="3600" b="1" dirty="0">
                <a:solidFill>
                  <a:srgbClr val="C00000"/>
                </a:solidFill>
              </a:rPr>
            </a:br>
            <a:endParaRPr lang="es-ES" sz="3600" dirty="0">
              <a:solidFill>
                <a:srgbClr val="C00000"/>
              </a:solidFill>
            </a:endParaRPr>
          </a:p>
        </p:txBody>
      </p:sp>
      <p:sp>
        <p:nvSpPr>
          <p:cNvPr id="21505" name="Rectangle 1"/>
          <p:cNvSpPr>
            <a:spLocks noChangeArrowheads="1"/>
          </p:cNvSpPr>
          <p:nvPr/>
        </p:nvSpPr>
        <p:spPr bwMode="auto">
          <a:xfrm>
            <a:off x="785786" y="857232"/>
            <a:ext cx="7858180" cy="5632311"/>
          </a:xfrm>
          <a:prstGeom prst="rect">
            <a:avLst/>
          </a:prstGeom>
          <a:solidFill>
            <a:srgbClr val="EFEFE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0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DEL PROFESORADO CESANTE</a:t>
            </a:r>
            <a:endParaRPr kumimoji="0" lang="es-ES" sz="2000"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sz="2000" b="1"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a:t>
            </a:r>
            <a:r>
              <a:rPr kumimoji="0" lang="es-ES" sz="2000" b="0" i="0" u="none" strike="noStrike" cap="none" normalizeH="0" baseline="0" dirty="0" smtClean="0">
                <a:ln>
                  <a:noFill/>
                </a:ln>
                <a:effectLst/>
                <a:latin typeface="Arial" pitchFamily="34" charset="0"/>
                <a:ea typeface="Times New Roman" pitchFamily="18" charset="0"/>
                <a:cs typeface="Arial" pitchFamily="34" charset="0"/>
              </a:rPr>
              <a:t>Las pensiones de cesantía y jubilación del profesor al servicio del Estado se nivelan automáticamente con las remuneraciones vigentes para el profesorado en servicio activo". </a:t>
            </a:r>
            <a:r>
              <a:rPr kumimoji="0" lang="es-ES" sz="2000" b="0" i="1" u="none" strike="noStrike" cap="none" normalizeH="0" baseline="0" dirty="0" smtClean="0">
                <a:ln>
                  <a:noFill/>
                </a:ln>
                <a:effectLst/>
                <a:latin typeface="Arial" pitchFamily="34" charset="0"/>
                <a:ea typeface="Times New Roman" pitchFamily="18" charset="0"/>
                <a:cs typeface="Arial" pitchFamily="34" charset="0"/>
              </a:rPr>
              <a:t>(*Artículo derogado por Tercera Disposición Final de la Ley N° 28449, publicado el 30-12-2004 )</a:t>
            </a:r>
            <a:endParaRPr kumimoji="0" lang="es-ES" sz="2000" b="0" i="0" u="none" strike="noStrike" cap="none" normalizeH="0" baseline="0" dirty="0" smtClean="0">
              <a:ln>
                <a:noFill/>
              </a:ln>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sz="2000" b="1" i="0" u="none" strike="noStrike" cap="none" normalizeH="0" baseline="0" dirty="0" smtClean="0">
                <a:ln>
                  <a:noFill/>
                </a:ln>
                <a:effectLst/>
                <a:latin typeface="Arial" pitchFamily="34" charset="0"/>
                <a:ea typeface="Times New Roman" pitchFamily="18" charset="0"/>
                <a:cs typeface="Arial" pitchFamily="34" charset="0"/>
              </a:rPr>
              <a:t> </a:t>
            </a:r>
            <a:r>
              <a:rPr kumimoji="0" lang="es-ES" sz="2000" b="0" i="0" u="none" strike="noStrike" cap="none" normalizeH="0" baseline="0" dirty="0" smtClean="0">
                <a:ln>
                  <a:noFill/>
                </a:ln>
                <a:effectLst/>
                <a:latin typeface="Arial" pitchFamily="34" charset="0"/>
                <a:ea typeface="Times New Roman" pitchFamily="18" charset="0"/>
                <a:cs typeface="Arial" pitchFamily="34" charset="0"/>
              </a:rPr>
              <a:t>Las pensiones de cesantía se otorgan a los profesores al amparo del Decreto Ley Nº 20530, con base en el último sueldo percibido con todas las bonificaciones pensionables. </a:t>
            </a:r>
            <a:r>
              <a:rPr kumimoji="0" lang="es-ES" sz="2000" b="0" i="1" u="none" strike="noStrike" cap="none" normalizeH="0" baseline="0" dirty="0" smtClean="0">
                <a:ln>
                  <a:noFill/>
                </a:ln>
                <a:effectLst/>
                <a:latin typeface="Arial" pitchFamily="34" charset="0"/>
                <a:ea typeface="Times New Roman" pitchFamily="18" charset="0"/>
                <a:cs typeface="Arial" pitchFamily="34" charset="0"/>
              </a:rPr>
              <a:t>(* Artículo derogado por Tercera Disposición Final de la Ley N° 28449, publicado el 30-12-2004).</a:t>
            </a:r>
          </a:p>
          <a:p>
            <a:pPr algn="just" eaLnBrk="0" fontAlgn="base" hangingPunct="0">
              <a:spcBef>
                <a:spcPct val="0"/>
              </a:spcBef>
              <a:spcAft>
                <a:spcPct val="0"/>
              </a:spcAft>
              <a:buFontTx/>
              <a:buChar char="•"/>
            </a:pPr>
            <a:r>
              <a:rPr lang="es-ES" sz="2000" dirty="0">
                <a:latin typeface="Arial" pitchFamily="34" charset="0"/>
                <a:cs typeface="Arial" pitchFamily="34" charset="0"/>
              </a:rPr>
              <a:t>(*) De conformidad con Segunda Disposición Final de la Ley N° 28449, se precisa que el ingreso al servicio magisterial válido para estar comprendido en el régimen del D. Ley N° 20530, es en condición de nombrado o contratado hasta el 31-12-1980, y siempre que haya estado laborando conforme a la Ley del Profesorado al 20-05-1990.</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s-ES" sz="2000" b="0" i="0" u="none" strike="noStrike" cap="none" normalizeH="0" baseline="0" dirty="0" smtClean="0">
              <a:ln>
                <a:noFill/>
              </a:ln>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214282" y="0"/>
            <a:ext cx="8715436"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r>
              <a:rPr kumimoji="0" lang="es-ES" sz="2400" b="1" i="0" u="none" strike="noStrike" cap="none" normalizeH="0" baseline="0" dirty="0" smtClean="0">
                <a:ln>
                  <a:noFill/>
                </a:ln>
                <a:solidFill>
                  <a:srgbClr val="4C5359"/>
                </a:solidFill>
                <a:effectLst/>
                <a:latin typeface="Arial" pitchFamily="34" charset="0"/>
                <a:ea typeface="Times New Roman" pitchFamily="18" charset="0"/>
                <a:cs typeface="Arial" pitchFamily="34" charset="0"/>
              </a:rPr>
              <a:t> </a:t>
            </a:r>
            <a:r>
              <a:rPr kumimoji="0" lang="es-ES"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El profesor cesante o jubilado tiene además los siguientes derechos:</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s-ES" sz="2400" b="0" i="0" u="none" strike="noStrike" cap="none" normalizeH="0" baseline="0" dirty="0" smtClean="0">
                <a:ln>
                  <a:noFill/>
                </a:ln>
                <a:effectLst/>
                <a:latin typeface="Arial" pitchFamily="34" charset="0"/>
                <a:ea typeface="Times New Roman" pitchFamily="18" charset="0"/>
                <a:cs typeface="Arial" pitchFamily="34" charset="0"/>
              </a:rPr>
              <a:t>A la seguridad social de acuerdo con la ley respectiva.</a:t>
            </a:r>
            <a:endParaRPr kumimoji="0" lang="es-ES" sz="2400" b="0" i="0" u="none" strike="noStrike" cap="none" normalizeH="0" baseline="0" dirty="0" smtClean="0">
              <a:ln>
                <a:noFill/>
              </a:ln>
              <a:effectLst/>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s-ES" sz="2400" b="0" i="0" u="none" strike="noStrike" cap="none" normalizeH="0" baseline="0" dirty="0" smtClean="0">
                <a:ln>
                  <a:noFill/>
                </a:ln>
                <a:effectLst/>
                <a:latin typeface="Arial" pitchFamily="34" charset="0"/>
                <a:ea typeface="Times New Roman" pitchFamily="18" charset="0"/>
                <a:cs typeface="Arial" pitchFamily="34" charset="0"/>
              </a:rPr>
              <a:t>A percibir gratificaciones por Navidad, Fiestas Patrias y las compensaciones por costo de vida en montos iguales a los del servicio activo</a:t>
            </a:r>
            <a:r>
              <a:rPr kumimoji="0" lang="es-ES" sz="2400" b="0" i="0" u="none" strike="noStrike" cap="none" normalizeH="0" baseline="0" dirty="0" smtClean="0">
                <a:ln>
                  <a:noFill/>
                </a:ln>
                <a:effectLst/>
                <a:latin typeface="Calibri"/>
                <a:ea typeface="Times New Roman" pitchFamily="18" charset="0"/>
                <a:cs typeface="Arial" pitchFamily="34" charset="0"/>
              </a:rPr>
              <a:t> </a:t>
            </a:r>
            <a:r>
              <a:rPr kumimoji="0" lang="es-ES" sz="2400" b="0" i="1" u="none" strike="noStrike" cap="none" normalizeH="0" baseline="0" dirty="0" smtClean="0">
                <a:ln>
                  <a:noFill/>
                </a:ln>
                <a:effectLst/>
                <a:latin typeface="Arial" pitchFamily="34" charset="0"/>
                <a:ea typeface="Times New Roman" pitchFamily="18" charset="0"/>
                <a:cs typeface="Arial" pitchFamily="34" charset="0"/>
              </a:rPr>
              <a:t>(*derogado por Tercera Disposici</a:t>
            </a:r>
            <a:r>
              <a:rPr kumimoji="0" lang="es-ES" sz="2400" b="0" i="1" u="none" strike="noStrike" cap="none" normalizeH="0" baseline="0" dirty="0" smtClean="0">
                <a:ln>
                  <a:noFill/>
                </a:ln>
                <a:effectLst/>
                <a:latin typeface="Calibri"/>
                <a:ea typeface="Times New Roman" pitchFamily="18" charset="0"/>
                <a:cs typeface="Arial" pitchFamily="34" charset="0"/>
              </a:rPr>
              <a:t>ó</a:t>
            </a:r>
            <a:r>
              <a:rPr kumimoji="0" lang="es-ES" sz="2400" b="0" i="1" u="none" strike="noStrike" cap="none" normalizeH="0" baseline="0" dirty="0" smtClean="0">
                <a:ln>
                  <a:noFill/>
                </a:ln>
                <a:effectLst/>
                <a:latin typeface="Arial" pitchFamily="34" charset="0"/>
                <a:ea typeface="Times New Roman" pitchFamily="18" charset="0"/>
                <a:cs typeface="Arial" pitchFamily="34" charset="0"/>
              </a:rPr>
              <a:t>n Final de la Ley N° 28449, publicado el 30-12-2004; excepto el derecho de percibir gratificaciones por Navidad y Fiestas Patrias).</a:t>
            </a:r>
            <a:endParaRPr kumimoji="0" lang="es-ES" sz="2400" b="0" i="0" u="none" strike="noStrike" cap="none" normalizeH="0" baseline="0" dirty="0" smtClean="0">
              <a:ln>
                <a:noFill/>
              </a:ln>
              <a:effectLst/>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s-ES" sz="2400" b="0" i="0" u="none" strike="noStrike" cap="none" normalizeH="0" baseline="0" dirty="0" smtClean="0">
                <a:ln>
                  <a:noFill/>
                </a:ln>
                <a:effectLst/>
                <a:latin typeface="Arial" pitchFamily="34" charset="0"/>
                <a:ea typeface="Times New Roman" pitchFamily="18" charset="0"/>
                <a:cs typeface="Arial" pitchFamily="34" charset="0"/>
              </a:rPr>
              <a:t>A generar sucesi</a:t>
            </a:r>
            <a:r>
              <a:rPr kumimoji="0" lang="es-ES" sz="2400" b="0" i="0" u="none" strike="noStrike" cap="none" normalizeH="0" baseline="0" dirty="0" smtClean="0">
                <a:ln>
                  <a:noFill/>
                </a:ln>
                <a:effectLst/>
                <a:latin typeface="Calibri"/>
                <a:ea typeface="Times New Roman" pitchFamily="18" charset="0"/>
                <a:cs typeface="Arial" pitchFamily="34" charset="0"/>
              </a:rPr>
              <a:t>ó</a:t>
            </a:r>
            <a:r>
              <a:rPr kumimoji="0" lang="es-ES" sz="2400" b="0" i="0" u="none" strike="noStrike" cap="none" normalizeH="0" baseline="0" dirty="0" smtClean="0">
                <a:ln>
                  <a:noFill/>
                </a:ln>
                <a:effectLst/>
                <a:latin typeface="Arial" pitchFamily="34" charset="0"/>
                <a:ea typeface="Times New Roman" pitchFamily="18" charset="0"/>
                <a:cs typeface="Arial" pitchFamily="34" charset="0"/>
              </a:rPr>
              <a:t>n de pensi</a:t>
            </a:r>
            <a:r>
              <a:rPr kumimoji="0" lang="es-ES" sz="2400" b="0" i="0" u="none" strike="noStrike" cap="none" normalizeH="0" baseline="0" dirty="0" smtClean="0">
                <a:ln>
                  <a:noFill/>
                </a:ln>
                <a:effectLst/>
                <a:latin typeface="Calibri"/>
                <a:ea typeface="Times New Roman" pitchFamily="18" charset="0"/>
                <a:cs typeface="Arial" pitchFamily="34" charset="0"/>
              </a:rPr>
              <a:t>ó</a:t>
            </a:r>
            <a:r>
              <a:rPr kumimoji="0" lang="es-ES" sz="2400" b="0" i="0" u="none" strike="noStrike" cap="none" normalizeH="0" baseline="0" dirty="0" smtClean="0">
                <a:ln>
                  <a:noFill/>
                </a:ln>
                <a:effectLst/>
                <a:latin typeface="Arial" pitchFamily="34" charset="0"/>
                <a:ea typeface="Times New Roman" pitchFamily="18" charset="0"/>
                <a:cs typeface="Arial" pitchFamily="34" charset="0"/>
              </a:rPr>
              <a:t>n en caso de muerte.</a:t>
            </a:r>
            <a:endParaRPr kumimoji="0" lang="es-ES" sz="2400" b="0" i="0" u="none" strike="noStrike" cap="none" normalizeH="0" baseline="0" dirty="0" smtClean="0">
              <a:ln>
                <a:noFill/>
              </a:ln>
              <a:effectLst/>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s-ES" sz="2400" b="0" i="0" u="none" strike="noStrike" cap="none" normalizeH="0" baseline="0" dirty="0" smtClean="0">
                <a:ln>
                  <a:noFill/>
                </a:ln>
                <a:effectLst/>
                <a:latin typeface="Arial" pitchFamily="34" charset="0"/>
                <a:ea typeface="Times New Roman" pitchFamily="18" charset="0"/>
                <a:cs typeface="Arial" pitchFamily="34" charset="0"/>
              </a:rPr>
              <a:t>A participar en los programas de salud, vivienda, recreaci</a:t>
            </a:r>
            <a:r>
              <a:rPr kumimoji="0" lang="es-ES" sz="2400" b="0" i="0" u="none" strike="noStrike" cap="none" normalizeH="0" baseline="0" dirty="0" smtClean="0">
                <a:ln>
                  <a:noFill/>
                </a:ln>
                <a:effectLst/>
                <a:latin typeface="Calibri"/>
                <a:ea typeface="Times New Roman" pitchFamily="18" charset="0"/>
                <a:cs typeface="Arial" pitchFamily="34" charset="0"/>
              </a:rPr>
              <a:t>ó</a:t>
            </a:r>
            <a:r>
              <a:rPr kumimoji="0" lang="es-ES" sz="2400" b="0" i="0" u="none" strike="noStrike" cap="none" normalizeH="0" baseline="0" dirty="0" smtClean="0">
                <a:ln>
                  <a:noFill/>
                </a:ln>
                <a:effectLst/>
                <a:latin typeface="Arial" pitchFamily="34" charset="0"/>
                <a:ea typeface="Times New Roman" pitchFamily="18" charset="0"/>
                <a:cs typeface="Arial" pitchFamily="34" charset="0"/>
              </a:rPr>
              <a:t>n y otros que promueve el Estado en favor del profesorado en actividad.</a:t>
            </a:r>
            <a:endParaRPr kumimoji="0" lang="es-ES" sz="2400" b="0" i="0" u="none" strike="noStrike" cap="none" normalizeH="0" baseline="0" dirty="0" smtClean="0">
              <a:ln>
                <a:noFill/>
              </a:ln>
              <a:effectLst/>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s-ES" sz="2400" b="0" i="0" u="none" strike="noStrike" cap="none" normalizeH="0" baseline="0" dirty="0" smtClean="0">
                <a:ln>
                  <a:noFill/>
                </a:ln>
                <a:effectLst/>
                <a:latin typeface="Arial" pitchFamily="34" charset="0"/>
                <a:ea typeface="Times New Roman" pitchFamily="18" charset="0"/>
                <a:cs typeface="Arial" pitchFamily="34" charset="0"/>
              </a:rPr>
              <a:t>A que sus pensiones le sean pagadas en efectivo y en su domicilio, en los casos de impedimento f</a:t>
            </a:r>
            <a:r>
              <a:rPr kumimoji="0" lang="es-ES" sz="2400" b="0" i="0" u="none" strike="noStrike" cap="none" normalizeH="0" baseline="0" dirty="0" smtClean="0">
                <a:ln>
                  <a:noFill/>
                </a:ln>
                <a:effectLst/>
                <a:latin typeface="Calibri"/>
                <a:ea typeface="Times New Roman" pitchFamily="18" charset="0"/>
                <a:cs typeface="Arial" pitchFamily="34" charset="0"/>
              </a:rPr>
              <a:t>í</a:t>
            </a:r>
            <a:r>
              <a:rPr kumimoji="0" lang="es-ES" sz="2400" b="0" i="0" u="none" strike="noStrike" cap="none" normalizeH="0" baseline="0" dirty="0" smtClean="0">
                <a:ln>
                  <a:noFill/>
                </a:ln>
                <a:effectLst/>
                <a:latin typeface="Arial" pitchFamily="34" charset="0"/>
                <a:ea typeface="Times New Roman" pitchFamily="18" charset="0"/>
                <a:cs typeface="Arial" pitchFamily="34" charset="0"/>
              </a:rPr>
              <a:t>sico o sean mayores de setenta a</a:t>
            </a:r>
            <a:r>
              <a:rPr kumimoji="0" lang="es-ES" sz="2400" b="0" i="0" u="none" strike="noStrike" cap="none" normalizeH="0" baseline="0" dirty="0" smtClean="0">
                <a:ln>
                  <a:noFill/>
                </a:ln>
                <a:effectLst/>
                <a:latin typeface="Calibri"/>
                <a:ea typeface="Times New Roman" pitchFamily="18" charset="0"/>
                <a:cs typeface="Arial" pitchFamily="34" charset="0"/>
              </a:rPr>
              <a:t>ñ</a:t>
            </a:r>
            <a:r>
              <a:rPr kumimoji="0" lang="es-ES" sz="2400" b="0" i="0" u="none" strike="noStrike" cap="none" normalizeH="0" baseline="0" dirty="0" smtClean="0">
                <a:ln>
                  <a:noFill/>
                </a:ln>
                <a:effectLst/>
                <a:latin typeface="Arial" pitchFamily="34" charset="0"/>
                <a:ea typeface="Times New Roman" pitchFamily="18" charset="0"/>
                <a:cs typeface="Arial" pitchFamily="34" charset="0"/>
              </a:rPr>
              <a:t>os.</a:t>
            </a:r>
            <a:endParaRPr kumimoji="0" lang="es-ES" sz="2400" b="0" i="0" u="none" strike="noStrike" cap="none" normalizeH="0" baseline="0" dirty="0" smtClean="0">
              <a:ln>
                <a:noFill/>
              </a:ln>
              <a:effectLst/>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s-ES" sz="2400" b="0" i="0" u="none" strike="noStrike" cap="none" normalizeH="0" baseline="0" dirty="0" smtClean="0">
                <a:ln>
                  <a:noFill/>
                </a:ln>
                <a:effectLst/>
                <a:latin typeface="Arial" pitchFamily="34" charset="0"/>
                <a:ea typeface="Times New Roman" pitchFamily="18" charset="0"/>
                <a:cs typeface="Arial" pitchFamily="34" charset="0"/>
              </a:rPr>
              <a:t>Gozar del 50% de descuento en las tarifas de los servicios de transportes del Estado, en los espect</a:t>
            </a:r>
            <a:r>
              <a:rPr kumimoji="0" lang="es-ES" sz="2400" b="0" i="0" u="none" strike="noStrike" cap="none" normalizeH="0" baseline="0" dirty="0" smtClean="0">
                <a:ln>
                  <a:noFill/>
                </a:ln>
                <a:effectLst/>
                <a:latin typeface="Calibri"/>
                <a:ea typeface="Times New Roman" pitchFamily="18" charset="0"/>
                <a:cs typeface="Arial" pitchFamily="34" charset="0"/>
              </a:rPr>
              <a:t>á</a:t>
            </a:r>
            <a:r>
              <a:rPr kumimoji="0" lang="es-ES" sz="2400" b="0" i="0" u="none" strike="noStrike" cap="none" normalizeH="0" baseline="0" dirty="0" smtClean="0">
                <a:ln>
                  <a:noFill/>
                </a:ln>
                <a:effectLst/>
                <a:latin typeface="Arial" pitchFamily="34" charset="0"/>
                <a:ea typeface="Times New Roman" pitchFamily="18" charset="0"/>
                <a:cs typeface="Arial" pitchFamily="34" charset="0"/>
              </a:rPr>
              <a:t>culos p</a:t>
            </a:r>
            <a:r>
              <a:rPr kumimoji="0" lang="es-ES" sz="2400" b="0" i="0" u="none" strike="noStrike" cap="none" normalizeH="0" baseline="0" dirty="0" smtClean="0">
                <a:ln>
                  <a:noFill/>
                </a:ln>
                <a:effectLst/>
                <a:latin typeface="Calibri"/>
                <a:ea typeface="Times New Roman" pitchFamily="18" charset="0"/>
                <a:cs typeface="Arial" pitchFamily="34" charset="0"/>
              </a:rPr>
              <a:t>ú</a:t>
            </a:r>
            <a:r>
              <a:rPr kumimoji="0" lang="es-ES" sz="2400" b="0" i="0" u="none" strike="noStrike" cap="none" normalizeH="0" baseline="0" dirty="0" smtClean="0">
                <a:ln>
                  <a:noFill/>
                </a:ln>
                <a:effectLst/>
                <a:latin typeface="Arial" pitchFamily="34" charset="0"/>
                <a:ea typeface="Times New Roman" pitchFamily="18" charset="0"/>
                <a:cs typeface="Arial" pitchFamily="34" charset="0"/>
              </a:rPr>
              <a:t>blicos y culturales del mismo.</a:t>
            </a:r>
            <a:endParaRPr kumimoji="0" lang="es-ES" sz="2400" b="0" i="0" u="none" strike="noStrike" cap="none" normalizeH="0" baseline="0" dirty="0" smtClean="0">
              <a:ln>
                <a:noFill/>
              </a:ln>
              <a:effectLst/>
              <a:latin typeface="Arial"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214282" y="714356"/>
            <a:ext cx="8715436" cy="6001643"/>
          </a:xfrm>
          <a:prstGeom prst="rect">
            <a:avLst/>
          </a:prstGeom>
          <a:solidFill>
            <a:srgbClr val="EFEFE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ES" sz="2400" b="1" dirty="0">
                <a:solidFill>
                  <a:srgbClr val="002060"/>
                </a:solidFill>
              </a:rPr>
              <a:t>DEL </a:t>
            </a:r>
            <a:r>
              <a:rPr lang="es-ES" sz="2400" b="1" dirty="0" smtClean="0">
                <a:solidFill>
                  <a:srgbClr val="002060"/>
                </a:solidFill>
              </a:rPr>
              <a:t>RÉGIMEN </a:t>
            </a:r>
            <a:r>
              <a:rPr lang="es-ES" sz="2400" b="1" dirty="0">
                <a:solidFill>
                  <a:srgbClr val="002060"/>
                </a:solidFill>
              </a:rPr>
              <a:t>DEL PROFESORADO PARTICULAR</a:t>
            </a:r>
            <a:endParaRPr lang="es-ES" sz="2400" dirty="0">
              <a:solidFill>
                <a:srgbClr val="002060"/>
              </a:solidFill>
            </a:endParaRPr>
          </a:p>
          <a:p>
            <a:pPr marL="0" marR="0" lvl="0" indent="0" defTabSz="914400" rtl="0" eaLnBrk="0" fontAlgn="base" latinLnBrk="0" hangingPunct="0">
              <a:lnSpc>
                <a:spcPct val="100000"/>
              </a:lnSpc>
              <a:spcBef>
                <a:spcPct val="0"/>
              </a:spcBef>
              <a:spcAft>
                <a:spcPct val="0"/>
              </a:spcAft>
              <a:buClrTx/>
              <a:buSzTx/>
              <a:tabLst/>
            </a:pPr>
            <a:endParaRPr lang="es-ES" sz="2400" dirty="0">
              <a:solidFill>
                <a:srgbClr val="4C5359"/>
              </a:solidFill>
              <a:latin typeface="Arial" pitchFamily="34" charset="0"/>
              <a:ea typeface="Times New Roman" pitchFamily="18" charset="0"/>
              <a:cs typeface="Arial" pitchFamily="34" charset="0"/>
            </a:endParaRPr>
          </a:p>
          <a:p>
            <a:pPr eaLnBrk="0" fontAlgn="base" hangingPunct="0">
              <a:spcBef>
                <a:spcPct val="0"/>
              </a:spcBef>
              <a:spcAft>
                <a:spcPct val="0"/>
              </a:spcAft>
              <a:buFontTx/>
              <a:buChar char="•"/>
            </a:pPr>
            <a:r>
              <a:rPr lang="es-ES" sz="2400" dirty="0" smtClean="0">
                <a:latin typeface="Arial" pitchFamily="34" charset="0"/>
                <a:cs typeface="Arial" pitchFamily="34" charset="0"/>
              </a:rPr>
              <a:t> El </a:t>
            </a:r>
            <a:r>
              <a:rPr lang="es-ES" sz="2400" dirty="0">
                <a:latin typeface="Arial" pitchFamily="34" charset="0"/>
                <a:cs typeface="Arial" pitchFamily="34" charset="0"/>
              </a:rPr>
              <a:t>profesorado del servicio particular está sujeto al régimen laboral de la actividad privada. Las remuneraciones de los profesores con título pedagógico, no serán menores a las que perciben los profesores al servicio del Estado</a:t>
            </a:r>
            <a:r>
              <a:rPr lang="es-ES" sz="2400" dirty="0" smtClean="0">
                <a:latin typeface="Arial" pitchFamily="34" charset="0"/>
                <a:cs typeface="Arial" pitchFamily="34" charset="0"/>
              </a:rPr>
              <a:t>.</a:t>
            </a:r>
          </a:p>
          <a:p>
            <a:pPr eaLnBrk="0" fontAlgn="base" hangingPunct="0">
              <a:spcBef>
                <a:spcPct val="0"/>
              </a:spcBef>
              <a:spcAft>
                <a:spcPct val="0"/>
              </a:spcAft>
              <a:buFontTx/>
              <a:buChar char="•"/>
            </a:pPr>
            <a:endParaRPr lang="es-ES" sz="2400" dirty="0" smtClean="0">
              <a:latin typeface="Arial" pitchFamily="34" charset="0"/>
              <a:cs typeface="Arial" pitchFamily="34" charset="0"/>
            </a:endParaRPr>
          </a:p>
          <a:p>
            <a:pPr eaLnBrk="0" fontAlgn="base" hangingPunct="0">
              <a:spcBef>
                <a:spcPct val="0"/>
              </a:spcBef>
              <a:spcAft>
                <a:spcPct val="0"/>
              </a:spcAft>
              <a:buFontTx/>
              <a:buChar char="•"/>
            </a:pPr>
            <a:r>
              <a:rPr lang="es-ES" sz="2400" dirty="0" smtClean="0">
                <a:latin typeface="Arial" pitchFamily="34" charset="0"/>
                <a:cs typeface="Arial" pitchFamily="34" charset="0"/>
              </a:rPr>
              <a:t> Por cada incremento de las pensiones de enseñanza de cada centro educativo serán incrementadas las remuneraciones de sus respectivos docentes.</a:t>
            </a:r>
            <a:endParaRPr lang="es-ES" sz="2400" dirty="0">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endParaRPr kumimoji="0" lang="es-ES" sz="2400" b="0" i="0" u="none" strike="noStrike" cap="none" normalizeH="0" baseline="0" dirty="0" smtClean="0">
              <a:ln>
                <a:noFill/>
              </a:ln>
              <a:solidFill>
                <a:srgbClr val="4C5359"/>
              </a:solidFill>
              <a:effectLst/>
              <a:latin typeface="Arial" pitchFamily="34" charset="0"/>
              <a:ea typeface="Times New Roman" pitchFamily="18"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s-ES" sz="2400" b="0" i="0" u="none" strike="noStrike" cap="none" normalizeH="0" baseline="0" dirty="0" smtClean="0">
                <a:ln>
                  <a:noFill/>
                </a:ln>
                <a:effectLst/>
                <a:latin typeface="Arial" pitchFamily="34" charset="0"/>
                <a:ea typeface="Times New Roman" pitchFamily="18" charset="0"/>
                <a:cs typeface="Arial" pitchFamily="34" charset="0"/>
              </a:rPr>
              <a:t> El sistema de evaluación del profesorado particular se determina en el Reglamento Interno del Centro Educativo considerando los aspectos básicos señalados en el Artículo Nº 38 (Antecedentes profesionales, desempeño laboral y méritos).</a:t>
            </a:r>
            <a:endParaRPr kumimoji="0" lang="es-ES" sz="2400" b="0" i="0" u="none" strike="noStrike" cap="none" normalizeH="0" baseline="0" dirty="0" smtClean="0">
              <a:ln>
                <a:noFill/>
              </a:ln>
              <a:effectLst/>
              <a:latin typeface="Arial" pitchFamily="34" charset="0"/>
              <a:cs typeface="Arial" pitchFamily="34" charset="0"/>
            </a:endParaRPr>
          </a:p>
        </p:txBody>
      </p:sp>
      <p:sp>
        <p:nvSpPr>
          <p:cNvPr id="3" name="2 Título"/>
          <p:cNvSpPr>
            <a:spLocks noGrp="1"/>
          </p:cNvSpPr>
          <p:nvPr>
            <p:ph type="title"/>
          </p:nvPr>
        </p:nvSpPr>
        <p:spPr>
          <a:xfrm>
            <a:off x="1000100" y="214290"/>
            <a:ext cx="7515220" cy="714380"/>
          </a:xfrm>
        </p:spPr>
        <p:txBody>
          <a:bodyPr>
            <a:normAutofit fontScale="90000"/>
          </a:bodyPr>
          <a:lstStyle/>
          <a:p>
            <a:r>
              <a:rPr lang="es-ES" b="1" u="sng" dirty="0">
                <a:solidFill>
                  <a:srgbClr val="C00000"/>
                </a:solidFill>
              </a:rPr>
              <a:t>CAPITULO XV</a:t>
            </a:r>
            <a:r>
              <a:rPr lang="es-ES" b="1" dirty="0">
                <a:solidFill>
                  <a:srgbClr val="C00000"/>
                </a:solidFill>
              </a:rPr>
              <a:t/>
            </a:r>
            <a:br>
              <a:rPr lang="es-ES" b="1" dirty="0">
                <a:solidFill>
                  <a:srgbClr val="C00000"/>
                </a:solidFill>
              </a:rPr>
            </a:br>
            <a:endParaRPr lang="es-ES" dirty="0">
              <a:solidFill>
                <a:srgbClr val="C00000"/>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0" y="0"/>
            <a:ext cx="8229600" cy="1000125"/>
          </a:xfrm>
        </p:spPr>
        <p:txBody>
          <a:bodyPr>
            <a:normAutofit fontScale="90000"/>
          </a:bodyPr>
          <a:lstStyle/>
          <a:p>
            <a:r>
              <a:rPr lang="es-ES" sz="3100" b="1" dirty="0"/>
              <a:t>TÍTULO V</a:t>
            </a:r>
            <a:r>
              <a:rPr lang="es-ES" sz="3100" dirty="0"/>
              <a:t/>
            </a:r>
            <a:br>
              <a:rPr lang="es-ES" sz="3100" dirty="0"/>
            </a:br>
            <a:r>
              <a:rPr lang="es-ES" sz="2200" b="1" dirty="0"/>
              <a:t>DEL PERSONAL MAGISTERIAL SIN </a:t>
            </a:r>
            <a:r>
              <a:rPr lang="es-ES" sz="2200" b="1" dirty="0" smtClean="0"/>
              <a:t>TÍTULO </a:t>
            </a:r>
            <a:r>
              <a:rPr lang="es-ES" sz="2200" b="1" dirty="0"/>
              <a:t>PROFESIONAL EN </a:t>
            </a:r>
            <a:r>
              <a:rPr lang="es-ES" sz="2200" b="1" dirty="0" smtClean="0"/>
              <a:t>EDUCACIÓN</a:t>
            </a:r>
            <a:r>
              <a:rPr lang="es-ES" sz="2200" dirty="0"/>
              <a:t/>
            </a:r>
            <a:br>
              <a:rPr lang="es-ES" sz="2200" dirty="0"/>
            </a:br>
            <a:endParaRPr lang="es-ES" sz="2200" dirty="0"/>
          </a:p>
        </p:txBody>
      </p:sp>
      <p:sp>
        <p:nvSpPr>
          <p:cNvPr id="23553" name="Rectangle 1"/>
          <p:cNvSpPr>
            <a:spLocks noChangeArrowheads="1"/>
          </p:cNvSpPr>
          <p:nvPr/>
        </p:nvSpPr>
        <p:spPr bwMode="auto">
          <a:xfrm>
            <a:off x="357158" y="928671"/>
            <a:ext cx="8572560" cy="6009277"/>
          </a:xfrm>
          <a:prstGeom prst="rect">
            <a:avLst/>
          </a:prstGeom>
          <a:noFill/>
          <a:ln w="9525">
            <a:noFill/>
            <a:miter lim="800000"/>
            <a:headEnd/>
            <a:tailEnd/>
          </a:ln>
          <a:effectLst/>
        </p:spPr>
        <p:txBody>
          <a:bodyPr vert="horz" wrap="square" lIns="76176" tIns="95220" rIns="76176" bIns="952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es-ES" sz="2400" b="1" dirty="0">
                <a:solidFill>
                  <a:srgbClr val="C00000"/>
                </a:solidFill>
                <a:latin typeface="Trebuchet MS" pitchFamily="34" charset="0"/>
                <a:ea typeface="Times New Roman" pitchFamily="18" charset="0"/>
                <a:cs typeface="Arial" pitchFamily="34" charset="0"/>
              </a:rPr>
              <a:t> </a:t>
            </a:r>
            <a:r>
              <a:rPr lang="es-ES" sz="2400" b="1" dirty="0" smtClean="0">
                <a:solidFill>
                  <a:srgbClr val="C00000"/>
                </a:solidFill>
                <a:latin typeface="Trebuchet MS" pitchFamily="34" charset="0"/>
                <a:ea typeface="Times New Roman" pitchFamily="18" charset="0"/>
                <a:cs typeface="Arial" pitchFamily="34" charset="0"/>
              </a:rPr>
              <a:t>                                </a:t>
            </a:r>
            <a:r>
              <a:rPr kumimoji="0" lang="es-ES" sz="2400" b="1" i="0" u="sng" strike="noStrike" cap="none" normalizeH="0" baseline="0" dirty="0" smtClean="0">
                <a:ln>
                  <a:noFill/>
                </a:ln>
                <a:solidFill>
                  <a:srgbClr val="C00000"/>
                </a:solidFill>
                <a:effectLst/>
                <a:latin typeface="Trebuchet MS" pitchFamily="34" charset="0"/>
                <a:ea typeface="Times New Roman" pitchFamily="18" charset="0"/>
                <a:cs typeface="Arial" pitchFamily="34" charset="0"/>
              </a:rPr>
              <a:t>CAPÍTULO XVI</a:t>
            </a:r>
          </a:p>
          <a:p>
            <a:r>
              <a:rPr lang="es-ES" sz="2400" b="1" dirty="0" smtClean="0">
                <a:solidFill>
                  <a:srgbClr val="002060"/>
                </a:solidFill>
              </a:rPr>
              <a:t>DE </a:t>
            </a:r>
            <a:r>
              <a:rPr lang="es-ES" sz="2400" b="1" dirty="0">
                <a:solidFill>
                  <a:srgbClr val="002060"/>
                </a:solidFill>
              </a:rPr>
              <a:t>LA </a:t>
            </a:r>
            <a:r>
              <a:rPr lang="es-ES" sz="2400" b="1" dirty="0" smtClean="0">
                <a:solidFill>
                  <a:srgbClr val="002060"/>
                </a:solidFill>
              </a:rPr>
              <a:t>SITUACIÓN LABORAL</a:t>
            </a:r>
          </a:p>
          <a:p>
            <a:pPr lvl="0">
              <a:buFont typeface="Arial" pitchFamily="34" charset="0"/>
              <a:buChar char="•"/>
            </a:pPr>
            <a:r>
              <a:rPr lang="es-ES" sz="2400" b="1" dirty="0"/>
              <a:t> </a:t>
            </a:r>
            <a:r>
              <a:rPr lang="es-ES" sz="2400" dirty="0"/>
              <a:t>El personal docente en servicio sin título pedagógico, ingresa a la Carrera Pública del Profesorado al obtener este título.</a:t>
            </a:r>
          </a:p>
          <a:p>
            <a:pPr>
              <a:buFont typeface="Arial" pitchFamily="34" charset="0"/>
              <a:buChar char="•"/>
            </a:pPr>
            <a:r>
              <a:rPr lang="es-ES" sz="2400" dirty="0" smtClean="0"/>
              <a:t> Los </a:t>
            </a:r>
            <a:r>
              <a:rPr lang="es-ES" sz="2400" dirty="0"/>
              <a:t>auxiliares de educación son considerados como personal docente sin título pedagógico en servicio. El reglamento normará las características de sus </a:t>
            </a:r>
            <a:r>
              <a:rPr lang="es-ES" sz="2400" dirty="0" smtClean="0"/>
              <a:t>funciones.</a:t>
            </a:r>
            <a:endParaRPr lang="es-ES" sz="2400" dirty="0"/>
          </a:p>
          <a:p>
            <a:pPr lvl="0">
              <a:buFont typeface="Arial" pitchFamily="34" charset="0"/>
              <a:buChar char="•"/>
            </a:pPr>
            <a:r>
              <a:rPr lang="es-ES" sz="2400" b="1" dirty="0"/>
              <a:t> </a:t>
            </a:r>
            <a:r>
              <a:rPr lang="es-ES" sz="2400" dirty="0"/>
              <a:t>El personal docente en servicio sin título profesional en educación y con nombramiento interino, se agrupa según sus estudios, de la siguiente manera:</a:t>
            </a:r>
          </a:p>
          <a:p>
            <a:pPr lvl="0"/>
            <a:r>
              <a:rPr lang="es-ES" sz="2400" dirty="0" smtClean="0"/>
              <a:t>- Con </a:t>
            </a:r>
            <a:r>
              <a:rPr lang="es-ES" sz="2400" dirty="0"/>
              <a:t>estudios pedagógicos </a:t>
            </a:r>
            <a:r>
              <a:rPr lang="es-ES" sz="2400" dirty="0" smtClean="0"/>
              <a:t>concluidos.</a:t>
            </a:r>
            <a:endParaRPr lang="es-ES" sz="2400" dirty="0"/>
          </a:p>
          <a:p>
            <a:pPr lvl="0"/>
            <a:r>
              <a:rPr lang="es-ES" sz="2400" dirty="0" smtClean="0"/>
              <a:t>- Con </a:t>
            </a:r>
            <a:r>
              <a:rPr lang="es-ES" sz="2400" dirty="0"/>
              <a:t>título profesional no </a:t>
            </a:r>
            <a:r>
              <a:rPr lang="es-ES" sz="2400" dirty="0" smtClean="0"/>
              <a:t>pedagógico.</a:t>
            </a:r>
            <a:endParaRPr lang="es-ES" sz="2400" dirty="0"/>
          </a:p>
          <a:p>
            <a:pPr lvl="0"/>
            <a:r>
              <a:rPr lang="es-ES" sz="2400" dirty="0" smtClean="0"/>
              <a:t>- Con </a:t>
            </a:r>
            <a:r>
              <a:rPr lang="es-ES" sz="2400" dirty="0"/>
              <a:t>estudios pedagógicos no </a:t>
            </a:r>
            <a:r>
              <a:rPr lang="es-ES" sz="2400" dirty="0" smtClean="0"/>
              <a:t>concluidos.</a:t>
            </a:r>
            <a:endParaRPr lang="es-ES" sz="2400" dirty="0"/>
          </a:p>
          <a:p>
            <a:pPr lvl="0"/>
            <a:r>
              <a:rPr lang="es-ES" sz="2400" dirty="0" smtClean="0"/>
              <a:t>- Con </a:t>
            </a:r>
            <a:r>
              <a:rPr lang="es-ES" sz="2400" dirty="0"/>
              <a:t>estudios no pedagógicos del nivel superior educativo.</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 sz="2400" b="1" i="0" u="none" strike="noStrike" cap="none" normalizeH="0" baseline="0" dirty="0" smtClean="0">
              <a:ln>
                <a:noFill/>
              </a:ln>
              <a:solidFill>
                <a:srgbClr val="C00000"/>
              </a:solidFill>
              <a:effectLst/>
              <a:latin typeface="Arial" pitchFamily="34" charset="0"/>
              <a:ea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571471" y="357167"/>
            <a:ext cx="7715305"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s-ES" sz="2400" b="0" i="0" u="none" strike="noStrike" cap="none" normalizeH="0" baseline="0" dirty="0" smtClean="0">
                <a:ln>
                  <a:noFill/>
                </a:ln>
                <a:effectLst/>
                <a:latin typeface="Arial" pitchFamily="34" charset="0"/>
                <a:ea typeface="Times New Roman" pitchFamily="18" charset="0"/>
                <a:cs typeface="Arial" pitchFamily="34" charset="0"/>
              </a:rPr>
              <a:t> El Ministerio de Educación establece para dicho personal una escala diferenciada de remuneraciones.</a:t>
            </a: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endParaRPr kumimoji="0" lang="es-ES" sz="2400" b="0" i="0" u="none" strike="noStrike" cap="none" normalizeH="0" baseline="0" dirty="0" smtClean="0">
              <a:ln>
                <a:noFill/>
              </a:ln>
              <a:effectLst/>
              <a:latin typeface="Arial" pitchFamily="34" charset="0"/>
              <a:ea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s-ES" sz="2400" b="0" i="0" u="none" strike="noStrike" cap="none" normalizeH="0" baseline="0" dirty="0" smtClean="0">
                <a:ln>
                  <a:noFill/>
                </a:ln>
                <a:effectLst/>
                <a:latin typeface="Arial" pitchFamily="34" charset="0"/>
                <a:ea typeface="Times New Roman" pitchFamily="18" charset="0"/>
                <a:cs typeface="Arial" pitchFamily="34" charset="0"/>
              </a:rPr>
              <a:t> Los que laboren durante un año tendrán derecho a ser reubicados en las vacantes que se produzcan, observándose el orden de prioridad señalado en el artículo anterior.</a:t>
            </a: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endParaRPr kumimoji="0" lang="es-ES" sz="2400" b="0" i="0" u="none" strike="noStrike" cap="none" normalizeH="0" baseline="0" dirty="0" smtClean="0">
              <a:ln>
                <a:noFill/>
              </a:ln>
              <a:effectLst/>
              <a:latin typeface="Arial" pitchFamily="34" charset="0"/>
              <a:ea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sz="2400" b="1" i="0" u="none" strike="noStrike" cap="none" normalizeH="0" baseline="0" dirty="0" smtClean="0">
                <a:ln>
                  <a:noFill/>
                </a:ln>
                <a:effectLst/>
                <a:latin typeface="Arial" pitchFamily="34" charset="0"/>
                <a:ea typeface="Times New Roman" pitchFamily="18" charset="0"/>
                <a:cs typeface="Arial" pitchFamily="34" charset="0"/>
              </a:rPr>
              <a:t> </a:t>
            </a:r>
            <a:r>
              <a:rPr kumimoji="0" lang="es-ES" sz="2400" b="0" i="0" u="none" strike="noStrike" cap="none" normalizeH="0" baseline="0" dirty="0" smtClean="0">
                <a:ln>
                  <a:noFill/>
                </a:ln>
                <a:effectLst/>
                <a:latin typeface="Arial" pitchFamily="34" charset="0"/>
                <a:ea typeface="Times New Roman" pitchFamily="18" charset="0"/>
                <a:cs typeface="Arial" pitchFamily="34" charset="0"/>
              </a:rPr>
              <a:t>Los docentes de las escuelas y colegios bilingües que no poseen título profesional en educación percibirán remuneraciones equivalentes al Primer Nivel Magisterial.</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s-ES" sz="2400" b="0" i="0" u="none" strike="noStrike" cap="none" normalizeH="0" baseline="0" dirty="0" smtClean="0">
              <a:ln>
                <a:noFill/>
              </a:ln>
              <a:effectLst/>
              <a:latin typeface="Arial" pitchFamily="34" charset="0"/>
              <a:ea typeface="Times New Roman" pitchFamily="18" charset="0"/>
              <a:cs typeface="Arial" pitchFamily="34" charset="0"/>
            </a:endParaRPr>
          </a:p>
          <a:p>
            <a:pPr algn="just" eaLnBrk="0" fontAlgn="base" hangingPunct="0">
              <a:spcBef>
                <a:spcPct val="0"/>
              </a:spcBef>
              <a:spcAft>
                <a:spcPct val="0"/>
              </a:spcAft>
              <a:buFontTx/>
              <a:buChar char="•"/>
            </a:pPr>
            <a:r>
              <a:rPr kumimoji="0" lang="es-ES" sz="2400" b="0" i="0" u="none" strike="noStrike" cap="none" normalizeH="0" dirty="0" smtClean="0">
                <a:ln>
                  <a:noFill/>
                </a:ln>
                <a:effectLst/>
                <a:latin typeface="Arial" pitchFamily="34" charset="0"/>
                <a:ea typeface="Times New Roman" pitchFamily="18" charset="0"/>
                <a:cs typeface="Arial" pitchFamily="34" charset="0"/>
              </a:rPr>
              <a:t> </a:t>
            </a:r>
            <a:r>
              <a:rPr kumimoji="0" lang="es-ES" sz="2400" b="0" i="0" u="none" strike="noStrike" cap="none" normalizeH="0" baseline="0" dirty="0" smtClean="0">
                <a:ln>
                  <a:noFill/>
                </a:ln>
                <a:effectLst/>
                <a:latin typeface="Arial" pitchFamily="34" charset="0"/>
                <a:ea typeface="Times New Roman" pitchFamily="18" charset="0"/>
                <a:cs typeface="Arial" pitchFamily="34" charset="0"/>
              </a:rPr>
              <a:t>Queda prohibido el nombramiento de personal docente en calidad de titular o de interino para aquellas personas que sólo cuentan con estudios completos de Educación Secundaria.</a:t>
            </a:r>
            <a:endParaRPr kumimoji="0" lang="es-ES" sz="2400" b="0" i="0" u="none" strike="noStrike" cap="none" normalizeH="0" baseline="0" dirty="0" smtClean="0">
              <a:ln>
                <a:noFill/>
              </a:ln>
              <a:effectLst/>
              <a:latin typeface="Arial" pitchFamily="34" charset="0"/>
              <a:ea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s-ES" sz="2400" b="0" i="0" u="none" strike="noStrike" cap="none" normalizeH="0" baseline="0" dirty="0" smtClean="0">
              <a:ln>
                <a:noFill/>
              </a:ln>
              <a:effectLst/>
              <a:latin typeface="Arial"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54032"/>
          </a:xfrm>
        </p:spPr>
        <p:txBody>
          <a:bodyPr>
            <a:noAutofit/>
          </a:bodyPr>
          <a:lstStyle/>
          <a:p>
            <a:r>
              <a:rPr lang="es-ES" sz="2800" b="1" u="sng" dirty="0">
                <a:solidFill>
                  <a:srgbClr val="C00000"/>
                </a:solidFill>
              </a:rPr>
              <a:t>CAPITULO XVII</a:t>
            </a:r>
            <a:r>
              <a:rPr lang="es-ES" sz="2800" b="1" dirty="0"/>
              <a:t/>
            </a:r>
            <a:br>
              <a:rPr lang="es-ES" sz="2800" b="1" dirty="0"/>
            </a:br>
            <a:r>
              <a:rPr lang="es-ES" sz="2800" b="1" dirty="0">
                <a:solidFill>
                  <a:srgbClr val="002060"/>
                </a:solidFill>
              </a:rPr>
              <a:t>DISPOSICIONES COMPLEMENTARIAS</a:t>
            </a:r>
            <a:r>
              <a:rPr lang="es-ES" sz="2800" dirty="0"/>
              <a:t/>
            </a:r>
            <a:br>
              <a:rPr lang="es-ES" sz="2800" dirty="0"/>
            </a:br>
            <a:endParaRPr lang="es-ES" sz="2800" dirty="0"/>
          </a:p>
        </p:txBody>
      </p:sp>
      <p:sp>
        <p:nvSpPr>
          <p:cNvPr id="25601" name="Rectangle 1"/>
          <p:cNvSpPr>
            <a:spLocks noChangeArrowheads="1"/>
          </p:cNvSpPr>
          <p:nvPr/>
        </p:nvSpPr>
        <p:spPr bwMode="auto">
          <a:xfrm>
            <a:off x="285720" y="857233"/>
            <a:ext cx="8643998"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buFont typeface="Arial" pitchFamily="34" charset="0"/>
              <a:buChar char="•"/>
            </a:pPr>
            <a:r>
              <a:rPr lang="es-ES" sz="2400" dirty="0" smtClean="0"/>
              <a:t> Los </a:t>
            </a:r>
            <a:r>
              <a:rPr lang="es-ES" sz="2400" dirty="0"/>
              <a:t>docentes que presten servicios eventuales al Estado en el área de la docencia por un período igual o mayor a seis meses, tienen derecho a la compensación por tiempo de servicios.</a:t>
            </a:r>
          </a:p>
          <a:p>
            <a:pPr lvl="0">
              <a:buFont typeface="Arial" pitchFamily="34" charset="0"/>
              <a:buChar char="•"/>
            </a:pPr>
            <a:r>
              <a:rPr lang="es-ES" sz="2400" dirty="0" smtClean="0"/>
              <a:t> El </a:t>
            </a:r>
            <a:r>
              <a:rPr lang="es-ES" sz="2400" dirty="0"/>
              <a:t>profesorado de los centros educativos fiscalizados es nombrado por el Ministerio de Educación a propuesta de las empresas.</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sz="2400" b="0" i="0" u="none" strike="noStrike" cap="none" normalizeH="0" baseline="0" dirty="0" smtClean="0">
                <a:ln>
                  <a:noFill/>
                </a:ln>
                <a:effectLst/>
                <a:latin typeface="+mj-lt"/>
                <a:ea typeface="Times New Roman" pitchFamily="18" charset="0"/>
                <a:cs typeface="Arial" pitchFamily="34" charset="0"/>
              </a:rPr>
              <a:t> Los títulos profesionales en educación expedidos por las Universidades, Institutos Pedagógicos, Escuelas Normales, Institutos de Educación Familiar, Institutos de Educación Física, Centros Superiores de Investigación,, Educación Física y Deporte, Instituto Nacional de Investigación y Desarrollo de la Educación, Secciones Normales de las Escuelas de Arte y demás centros de formación magisterial autorizados oficialmente, son equivalentes al de Profesor o Licenciado para los efectos de la Carrera Pública del Profesorado. </a:t>
            </a:r>
            <a:endParaRPr kumimoji="0" lang="es-ES" sz="2400" b="0" i="0" u="none" strike="noStrike" cap="none" normalizeH="0" baseline="0" dirty="0" smtClean="0">
              <a:ln>
                <a:noFill/>
              </a:ln>
              <a:effectLst/>
              <a:latin typeface="+mj-lt"/>
              <a:ea typeface="Times New Roman" pitchFamily="18"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642910" y="285728"/>
            <a:ext cx="8001056" cy="6001643"/>
          </a:xfrm>
          <a:prstGeom prst="rect">
            <a:avLst/>
          </a:prstGeom>
        </p:spPr>
        <p:txBody>
          <a:bodyPr wrap="square">
            <a:spAutoFit/>
          </a:bodyPr>
          <a:lstStyle/>
          <a:p>
            <a:pPr lvl="0" algn="just" eaLnBrk="0" fontAlgn="base" hangingPunct="0">
              <a:spcBef>
                <a:spcPct val="0"/>
              </a:spcBef>
              <a:spcAft>
                <a:spcPct val="0"/>
              </a:spcAft>
              <a:buFontTx/>
              <a:buChar char="•"/>
            </a:pPr>
            <a:r>
              <a:rPr lang="es-ES" sz="2400" dirty="0" smtClean="0">
                <a:ea typeface="Times New Roman" pitchFamily="18" charset="0"/>
                <a:cs typeface="Arial" pitchFamily="34" charset="0"/>
              </a:rPr>
              <a:t> Los </a:t>
            </a:r>
            <a:r>
              <a:rPr lang="es-ES" sz="2400" dirty="0">
                <a:ea typeface="Times New Roman" pitchFamily="18" charset="0"/>
                <a:cs typeface="Arial" pitchFamily="34" charset="0"/>
              </a:rPr>
              <a:t>extranjeros pueden trabajar en los centros y programas educativos de gestión estatal y no estatal.</a:t>
            </a:r>
            <a:endParaRPr lang="es-ES" sz="2400" dirty="0">
              <a:ea typeface="Times New Roman" pitchFamily="18" charset="0"/>
            </a:endParaRPr>
          </a:p>
          <a:p>
            <a:pPr lvl="0" algn="just" eaLnBrk="0" fontAlgn="base" hangingPunct="0">
              <a:spcBef>
                <a:spcPct val="0"/>
              </a:spcBef>
              <a:spcAft>
                <a:spcPct val="0"/>
              </a:spcAft>
              <a:buFontTx/>
              <a:buChar char="•"/>
            </a:pPr>
            <a:r>
              <a:rPr lang="es-ES" sz="2400" b="1" dirty="0" smtClean="0">
                <a:ea typeface="Times New Roman" pitchFamily="18" charset="0"/>
                <a:cs typeface="Arial" pitchFamily="34" charset="0"/>
              </a:rPr>
              <a:t> L</a:t>
            </a:r>
            <a:r>
              <a:rPr lang="es-ES" sz="2400" dirty="0" smtClean="0">
                <a:ea typeface="Times New Roman" pitchFamily="18" charset="0"/>
                <a:cs typeface="Arial" pitchFamily="34" charset="0"/>
              </a:rPr>
              <a:t>os </a:t>
            </a:r>
            <a:r>
              <a:rPr lang="es-ES" sz="2400" dirty="0">
                <a:ea typeface="Times New Roman" pitchFamily="18" charset="0"/>
                <a:cs typeface="Arial" pitchFamily="34" charset="0"/>
              </a:rPr>
              <a:t>extranjeros deben poseer título profesional en Educación u otro título profesional de nivel superior; efectuar su revalidación y registrarlo en la Dirección Departamental o Zonal de Educación correspondiente.</a:t>
            </a:r>
            <a:endParaRPr lang="es-ES" sz="2400" dirty="0">
              <a:ea typeface="Times New Roman" pitchFamily="18" charset="0"/>
            </a:endParaRPr>
          </a:p>
          <a:p>
            <a:pPr lvl="0" algn="just" eaLnBrk="0" fontAlgn="base" hangingPunct="0">
              <a:spcBef>
                <a:spcPct val="0"/>
              </a:spcBef>
              <a:spcAft>
                <a:spcPct val="0"/>
              </a:spcAft>
              <a:buFont typeface="Arial" pitchFamily="34" charset="0"/>
              <a:buChar char="•"/>
            </a:pPr>
            <a:r>
              <a:rPr lang="es-ES" sz="2400" dirty="0" smtClean="0">
                <a:ea typeface="Times New Roman" pitchFamily="18" charset="0"/>
                <a:cs typeface="Arial" pitchFamily="34" charset="0"/>
              </a:rPr>
              <a:t> En </a:t>
            </a:r>
            <a:r>
              <a:rPr lang="es-ES" sz="2400" dirty="0">
                <a:ea typeface="Times New Roman" pitchFamily="18" charset="0"/>
                <a:cs typeface="Arial" pitchFamily="34" charset="0"/>
              </a:rPr>
              <a:t>ningún caso podrán trabajar en zonas de frontera profesores que no sean peruanos de nacimiento.</a:t>
            </a:r>
            <a:endParaRPr lang="es-ES" sz="2400" dirty="0">
              <a:ea typeface="Times New Roman" pitchFamily="18" charset="0"/>
            </a:endParaRPr>
          </a:p>
          <a:p>
            <a:pPr algn="just" eaLnBrk="0" fontAlgn="base" hangingPunct="0">
              <a:spcBef>
                <a:spcPct val="0"/>
              </a:spcBef>
              <a:spcAft>
                <a:spcPct val="0"/>
              </a:spcAft>
              <a:buFontTx/>
              <a:buChar char="•"/>
            </a:pPr>
            <a:r>
              <a:rPr lang="es-ES" sz="2400" dirty="0" smtClean="0">
                <a:ea typeface="Times New Roman" pitchFamily="18" charset="0"/>
                <a:cs typeface="Arial" pitchFamily="34" charset="0"/>
              </a:rPr>
              <a:t> El </a:t>
            </a:r>
            <a:r>
              <a:rPr lang="es-ES" sz="2400" dirty="0">
                <a:ea typeface="Times New Roman" pitchFamily="18" charset="0"/>
                <a:cs typeface="Arial" pitchFamily="34" charset="0"/>
              </a:rPr>
              <a:t>Tribunal del Servicio Civil resuelve en última instancia administrativa las reclamaciones del profesorado de servicio del Estado para la defensa </a:t>
            </a:r>
            <a:r>
              <a:rPr lang="es-ES" sz="2400" dirty="0" smtClean="0">
                <a:ea typeface="Times New Roman" pitchFamily="18" charset="0"/>
                <a:cs typeface="Arial" pitchFamily="34" charset="0"/>
              </a:rPr>
              <a:t>de sus </a:t>
            </a:r>
            <a:r>
              <a:rPr lang="es-ES" sz="2400" dirty="0">
                <a:ea typeface="Times New Roman" pitchFamily="18" charset="0"/>
                <a:cs typeface="Arial" pitchFamily="34" charset="0"/>
              </a:rPr>
              <a:t>derechos de acuerdo con las normas.</a:t>
            </a:r>
            <a:endParaRPr lang="es-ES" sz="2400" dirty="0">
              <a:ea typeface="Times New Roman" pitchFamily="18" charset="0"/>
            </a:endParaRPr>
          </a:p>
          <a:p>
            <a:pPr lvl="0" algn="just" eaLnBrk="0" fontAlgn="base" hangingPunct="0">
              <a:spcBef>
                <a:spcPct val="0"/>
              </a:spcBef>
              <a:spcAft>
                <a:spcPct val="0"/>
              </a:spcAft>
              <a:buFontTx/>
              <a:buChar char="•"/>
            </a:pPr>
            <a:r>
              <a:rPr lang="es-ES" sz="2400" dirty="0" smtClean="0">
                <a:ea typeface="Times New Roman" pitchFamily="18" charset="0"/>
                <a:cs typeface="Arial" pitchFamily="34" charset="0"/>
              </a:rPr>
              <a:t> Las </a:t>
            </a:r>
            <a:r>
              <a:rPr lang="es-ES" sz="2400" dirty="0">
                <a:ea typeface="Times New Roman" pitchFamily="18" charset="0"/>
                <a:cs typeface="Arial" pitchFamily="34" charset="0"/>
              </a:rPr>
              <a:t>plazas correspondientes a los cargos Directivos o Jerárquicos de los Centros y Programas son cubiertas mediante concurso público que en su primera fase se realiza entre los </a:t>
            </a:r>
            <a:r>
              <a:rPr lang="es-ES" sz="2400" dirty="0" smtClean="0">
                <a:ea typeface="Times New Roman" pitchFamily="18" charset="0"/>
                <a:cs typeface="Arial" pitchFamily="34" charset="0"/>
              </a:rPr>
              <a:t>profesores </a:t>
            </a:r>
            <a:r>
              <a:rPr lang="es-ES" sz="2400" dirty="0">
                <a:ea typeface="Times New Roman" pitchFamily="18" charset="0"/>
                <a:cs typeface="Arial" pitchFamily="34" charset="0"/>
              </a:rPr>
              <a:t>del mismo Centro o Programa Educativo. </a:t>
            </a:r>
            <a:endParaRPr lang="es-ES" sz="24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500043"/>
            <a:ext cx="7772400" cy="2786081"/>
          </a:xfrm>
        </p:spPr>
        <p:txBody>
          <a:bodyPr>
            <a:normAutofit/>
          </a:bodyPr>
          <a:lstStyle/>
          <a:p>
            <a:pPr algn="ctr"/>
            <a:r>
              <a:rPr lang="es-ES" dirty="0" smtClean="0"/>
              <a:t>LEY Nº 29062</a:t>
            </a:r>
            <a:br>
              <a:rPr lang="es-ES" dirty="0" smtClean="0"/>
            </a:br>
            <a:r>
              <a:rPr lang="es-ES" dirty="0" smtClean="0"/>
              <a:t>LEY DE LA CARRERA PUBLICA MAGISTERIAL</a:t>
            </a:r>
            <a:endParaRPr lang="es-ES" dirty="0"/>
          </a:p>
        </p:txBody>
      </p:sp>
      <p:sp>
        <p:nvSpPr>
          <p:cNvPr id="3" name="2 Subtítulo"/>
          <p:cNvSpPr>
            <a:spLocks noGrp="1"/>
          </p:cNvSpPr>
          <p:nvPr>
            <p:ph type="subTitle" idx="1"/>
          </p:nvPr>
        </p:nvSpPr>
        <p:spPr/>
        <p:txBody>
          <a:bodyPr>
            <a:normAutofit fontScale="47500" lnSpcReduction="20000"/>
          </a:bodyPr>
          <a:lstStyle/>
          <a:p>
            <a:endParaRPr lang="es-ES" b="1" dirty="0" smtClean="0"/>
          </a:p>
          <a:p>
            <a:endParaRPr lang="es-ES" b="1" dirty="0" smtClean="0"/>
          </a:p>
          <a:p>
            <a:pPr algn="ctr"/>
            <a:r>
              <a:rPr lang="es-ES" sz="3200" b="1" dirty="0" smtClean="0"/>
              <a:t>LEY QUE MODIFICA LA LEY DEL PROFESORADO EN LO REFERIDO A LA CARRERA PUBLICA MAGISTERIAL</a:t>
            </a:r>
          </a:p>
          <a:p>
            <a:pPr algn="ctr"/>
            <a:endParaRPr lang="es-ES" b="1" dirty="0" smtClean="0"/>
          </a:p>
          <a:p>
            <a:pPr algn="ctr"/>
            <a:r>
              <a:rPr lang="es-ES" sz="3600" b="1" dirty="0" smtClean="0"/>
              <a:t>La presente  ley esta conformada por 12 capítulos y 14 medidas de disposiciones complementarias </a:t>
            </a:r>
            <a:r>
              <a:rPr lang="es-ES" b="1" dirty="0" smtClean="0"/>
              <a:t>transitorias finales</a:t>
            </a:r>
          </a:p>
          <a:p>
            <a:pPr algn="ctr"/>
            <a:endParaRPr lang="es-ES" b="1" dirty="0" smtClean="0"/>
          </a:p>
          <a:p>
            <a:pPr algn="ctr"/>
            <a:endParaRPr lang="es-ES" b="1" dirty="0" smtClean="0"/>
          </a:p>
          <a:p>
            <a:pPr algn="ctr"/>
            <a:endParaRPr lang="es-ES" b="1" dirty="0" smtClean="0"/>
          </a:p>
          <a:p>
            <a:pPr algn="ctr"/>
            <a:endParaRPr lang="es-ES" b="1" dirty="0"/>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pPr algn="ctr"/>
            <a:r>
              <a:rPr lang="es-ES" sz="4400" dirty="0" smtClean="0"/>
              <a:t>CAPITULO I</a:t>
            </a:r>
            <a:br>
              <a:rPr lang="es-ES" sz="4400" dirty="0" smtClean="0"/>
            </a:br>
            <a:r>
              <a:rPr lang="es-ES" sz="4400" dirty="0" smtClean="0"/>
              <a:t>OBJETO Y ALCANCE DE LA LEY</a:t>
            </a:r>
            <a:endParaRPr lang="es-ES" sz="4400" dirty="0"/>
          </a:p>
        </p:txBody>
      </p:sp>
      <p:sp>
        <p:nvSpPr>
          <p:cNvPr id="3" name="2 Marcador de contenido"/>
          <p:cNvSpPr>
            <a:spLocks noGrp="1"/>
          </p:cNvSpPr>
          <p:nvPr>
            <p:ph idx="1"/>
          </p:nvPr>
        </p:nvSpPr>
        <p:spPr/>
        <p:txBody>
          <a:bodyPr/>
          <a:lstStyle/>
          <a:p>
            <a:r>
              <a:rPr lang="es-ES" b="1" dirty="0" smtClean="0"/>
              <a:t>ARTICULO 1º .-Objeto de la ley</a:t>
            </a:r>
          </a:p>
          <a:p>
            <a:pPr>
              <a:buFont typeface="Arial" pitchFamily="34" charset="0"/>
              <a:buChar char="•"/>
            </a:pPr>
            <a:r>
              <a:rPr lang="es-ES" sz="2000" dirty="0" smtClean="0"/>
              <a:t>La presente ley tiene por objeto normar las relaciones entre el estado y los profesores a su servicio ,en la carrera publica magisterial conforme al mandato establecido en el articulo 15º de la constitución Política del Perú y a lo dispuesto en el Articulo 57º de la ley  Nº 28044 ,Ley General de Educación</a:t>
            </a:r>
          </a:p>
          <a:p>
            <a:pPr>
              <a:buFont typeface="Arial" pitchFamily="34" charset="0"/>
              <a:buChar char="•"/>
            </a:pPr>
            <a:endParaRPr lang="es-ES" sz="2000" dirty="0" smtClean="0"/>
          </a:p>
          <a:p>
            <a:pPr>
              <a:buFont typeface="Arial" pitchFamily="34" charset="0"/>
              <a:buChar char="•"/>
            </a:pPr>
            <a:endParaRPr lang="es-ES" sz="1600" dirty="0" smtClean="0"/>
          </a:p>
          <a:p>
            <a:r>
              <a:rPr lang="es-ES" sz="2400" b="1" dirty="0" smtClean="0"/>
              <a:t>ARTICULO 2º.- Alcance de la ley</a:t>
            </a:r>
          </a:p>
          <a:p>
            <a:r>
              <a:rPr lang="es-ES" sz="2000" dirty="0" smtClean="0"/>
              <a:t>La carrera publica magisterial es de carácter Nacional y gestión descentralizada ,comprendida en todas sus modalidades y niveles asi como programas de educación y entidades </a:t>
            </a:r>
            <a:r>
              <a:rPr lang="es-ES" sz="2000" dirty="0" err="1" smtClean="0"/>
              <a:t>conconvenios</a:t>
            </a:r>
            <a:r>
              <a:rPr lang="es-ES" sz="2000" dirty="0" smtClean="0"/>
              <a:t> con el estado </a:t>
            </a: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pPr algn="ctr"/>
            <a:r>
              <a:rPr lang="es-ES" sz="4000" dirty="0" smtClean="0"/>
              <a:t>CAPITULO II </a:t>
            </a:r>
            <a:br>
              <a:rPr lang="es-ES" sz="4000" dirty="0" smtClean="0"/>
            </a:br>
            <a:r>
              <a:rPr lang="es-ES" sz="4000" dirty="0" smtClean="0"/>
              <a:t>EL PROFESOR Y LA FINALIDAD DE LA CARRERA PUBLICA MAGISTERIAL</a:t>
            </a:r>
            <a:endParaRPr lang="es-ES" sz="4000" dirty="0"/>
          </a:p>
        </p:txBody>
      </p:sp>
      <p:sp>
        <p:nvSpPr>
          <p:cNvPr id="3" name="2 Marcador de contenido"/>
          <p:cNvSpPr>
            <a:spLocks noGrp="1"/>
          </p:cNvSpPr>
          <p:nvPr>
            <p:ph idx="1"/>
          </p:nvPr>
        </p:nvSpPr>
        <p:spPr/>
        <p:txBody>
          <a:bodyPr>
            <a:normAutofit fontScale="92500" lnSpcReduction="10000"/>
          </a:bodyPr>
          <a:lstStyle/>
          <a:p>
            <a:r>
              <a:rPr lang="es-ES" sz="2000" b="1" dirty="0" smtClean="0"/>
              <a:t>Articulo 3</a:t>
            </a:r>
            <a:r>
              <a:rPr lang="es-ES" sz="2000" dirty="0" smtClean="0"/>
              <a:t>º</a:t>
            </a:r>
            <a:r>
              <a:rPr lang="es-ES" sz="2000" b="1" dirty="0" smtClean="0"/>
              <a:t> .-El profesor</a:t>
            </a:r>
          </a:p>
          <a:p>
            <a:r>
              <a:rPr lang="es-ES" sz="1500" dirty="0" smtClean="0"/>
              <a:t>El      Profesor es un profesional de la educación con titulo de profesor o licenciado en educación con calificaciones y competencias debidamente certificadas .Requiere de desarrollo  integral y de una formación continua e intercultural</a:t>
            </a:r>
          </a:p>
          <a:p>
            <a:r>
              <a:rPr lang="es-ES" sz="1700" b="1" dirty="0" smtClean="0"/>
              <a:t>Articulo 4º.- Marco ético y ciudadano de la profesión docente</a:t>
            </a:r>
          </a:p>
          <a:p>
            <a:r>
              <a:rPr lang="es-ES" sz="1500" dirty="0" smtClean="0"/>
              <a:t>El ejercicio de la profesión docente se realiza en nombre de la sociedad ,para el desarrollo de la persona y en el marco del compromiso ético</a:t>
            </a:r>
          </a:p>
          <a:p>
            <a:r>
              <a:rPr lang="es-ES" sz="1700" b="1" dirty="0" smtClean="0"/>
              <a:t>Articulo 5º.- De los principios </a:t>
            </a:r>
          </a:p>
          <a:p>
            <a:r>
              <a:rPr lang="es-ES" sz="1500" dirty="0" smtClean="0"/>
              <a:t>El ejercicio de la profesión docente se rige mediante los siguientes principios : calidad ,equidad . Pertinencia ,solidaridad, responsabilidad, autonomía, interculturalidad, creatividad e innovación </a:t>
            </a:r>
          </a:p>
          <a:p>
            <a:r>
              <a:rPr lang="es-ES" sz="1700" b="1" dirty="0" smtClean="0"/>
              <a:t>Articulo 6º.- Finalidad</a:t>
            </a:r>
          </a:p>
          <a:p>
            <a:r>
              <a:rPr lang="es-ES" sz="1500" dirty="0" smtClean="0"/>
              <a:t>Cumplir con el articulo 13 de la ley general de educación      </a:t>
            </a:r>
          </a:p>
          <a:p>
            <a:r>
              <a:rPr lang="es-ES" sz="1500" dirty="0" smtClean="0"/>
              <a:t>Promover el mejoramiento sostenido de la calidad profesional</a:t>
            </a:r>
          </a:p>
          <a:p>
            <a:r>
              <a:rPr lang="es-ES" sz="1500" dirty="0" smtClean="0"/>
              <a:t>Valorar el desempeño  y merito laboral</a:t>
            </a:r>
          </a:p>
          <a:p>
            <a:r>
              <a:rPr lang="es-ES" sz="1500" dirty="0" smtClean="0"/>
              <a:t>Generar los asensos</a:t>
            </a:r>
          </a:p>
          <a:p>
            <a:r>
              <a:rPr lang="es-ES" sz="1500" dirty="0" smtClean="0"/>
              <a:t>Mejorar la calidad de vida del docente</a:t>
            </a:r>
          </a:p>
          <a:p>
            <a:r>
              <a:rPr lang="es-ES" sz="1500" dirty="0" smtClean="0"/>
              <a:t>Determinar procesos de evaluación</a:t>
            </a:r>
          </a:p>
          <a:p>
            <a:r>
              <a:rPr lang="es-ES" sz="1500" dirty="0" smtClean="0"/>
              <a:t>Establecer las bases de formación continua</a:t>
            </a:r>
          </a:p>
          <a:p>
            <a:endParaRPr lang="es-ES" sz="1600" dirty="0"/>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85728"/>
            <a:ext cx="8229600" cy="1561360"/>
          </a:xfrm>
        </p:spPr>
        <p:txBody>
          <a:bodyPr>
            <a:noAutofit/>
          </a:bodyPr>
          <a:lstStyle/>
          <a:p>
            <a:pPr algn="ctr"/>
            <a:r>
              <a:rPr lang="es-ES" sz="4000" dirty="0" smtClean="0"/>
              <a:t>CAPITULO III</a:t>
            </a:r>
            <a:br>
              <a:rPr lang="es-ES" sz="4000" dirty="0" smtClean="0"/>
            </a:br>
            <a:r>
              <a:rPr lang="es-ES" sz="4000" dirty="0" smtClean="0"/>
              <a:t>ESTRUCTURA DE LA CARRERA PUBLICA MAGISTERIAL</a:t>
            </a:r>
            <a:endParaRPr lang="es-ES" sz="4000" dirty="0"/>
          </a:p>
        </p:txBody>
      </p:sp>
      <p:sp>
        <p:nvSpPr>
          <p:cNvPr id="3" name="2 Marcador de contenido"/>
          <p:cNvSpPr>
            <a:spLocks noGrp="1"/>
          </p:cNvSpPr>
          <p:nvPr>
            <p:ph idx="1"/>
          </p:nvPr>
        </p:nvSpPr>
        <p:spPr>
          <a:xfrm>
            <a:off x="457200" y="1714488"/>
            <a:ext cx="8229600" cy="4610112"/>
          </a:xfrm>
        </p:spPr>
        <p:txBody>
          <a:bodyPr>
            <a:normAutofit lnSpcReduction="10000"/>
          </a:bodyPr>
          <a:lstStyle/>
          <a:p>
            <a:r>
              <a:rPr lang="es-ES" sz="1800" b="1" dirty="0" smtClean="0"/>
              <a:t>Articulo 7º.- Estructura de la carrera publica magisterial</a:t>
            </a:r>
          </a:p>
          <a:p>
            <a:r>
              <a:rPr lang="es-ES" sz="1400" dirty="0" smtClean="0"/>
              <a:t>La carrera publica magisterial esta estructurada en 5 niveles y 3 </a:t>
            </a:r>
            <a:r>
              <a:rPr lang="es-ES" sz="1400" dirty="0" err="1" smtClean="0"/>
              <a:t>areas</a:t>
            </a:r>
            <a:r>
              <a:rPr lang="es-ES" sz="1400" dirty="0" smtClean="0"/>
              <a:t> de desempeño laboral</a:t>
            </a:r>
          </a:p>
          <a:p>
            <a:r>
              <a:rPr lang="es-ES" sz="1400" dirty="0" smtClean="0"/>
              <a:t>A,-primer nivel  magisterial  3 años</a:t>
            </a:r>
          </a:p>
          <a:p>
            <a:r>
              <a:rPr lang="es-ES" sz="1400" dirty="0" smtClean="0"/>
              <a:t>B.- segundo nivel magisterial 5 años</a:t>
            </a:r>
          </a:p>
          <a:p>
            <a:r>
              <a:rPr lang="es-ES" sz="1400" dirty="0" smtClean="0"/>
              <a:t>C.- tercer nivel magisterial 6 años</a:t>
            </a:r>
          </a:p>
          <a:p>
            <a:r>
              <a:rPr lang="es-ES" sz="1400" dirty="0" smtClean="0"/>
              <a:t>D.- cuarto nivel magisterial 6 años</a:t>
            </a:r>
          </a:p>
          <a:p>
            <a:r>
              <a:rPr lang="es-ES" sz="1400" dirty="0" smtClean="0"/>
              <a:t>E.- Quinto nivel magisterial hasta el retiro de la carrera publica</a:t>
            </a:r>
          </a:p>
          <a:p>
            <a:r>
              <a:rPr lang="es-ES" sz="1800" b="1" dirty="0" smtClean="0"/>
              <a:t>Articulo 8º.- </a:t>
            </a:r>
            <a:r>
              <a:rPr lang="es-ES" sz="1800" b="1" dirty="0" err="1" smtClean="0"/>
              <a:t>Areas</a:t>
            </a:r>
            <a:r>
              <a:rPr lang="es-ES" sz="1800" b="1" dirty="0" smtClean="0"/>
              <a:t> de desempeño laboral</a:t>
            </a:r>
          </a:p>
          <a:p>
            <a:r>
              <a:rPr lang="es-ES" sz="1400" dirty="0" smtClean="0"/>
              <a:t>A.- GESTION PEDAGOGICA Profesores que se desempeñan dentro del aula y que ejercen la enseñanza</a:t>
            </a:r>
          </a:p>
          <a:p>
            <a:r>
              <a:rPr lang="es-ES" sz="1400" dirty="0" smtClean="0"/>
              <a:t>B.- GESTION INSTITUCIONAL profesores que ejercen dirección y sub direcciones </a:t>
            </a:r>
          </a:p>
          <a:p>
            <a:pPr marL="457200" indent="-457200">
              <a:buNone/>
            </a:pPr>
            <a:r>
              <a:rPr lang="es-ES" sz="1400" b="1" dirty="0" smtClean="0"/>
              <a:t>       C</a:t>
            </a:r>
            <a:r>
              <a:rPr lang="es-ES" sz="1400" dirty="0" smtClean="0"/>
              <a:t>.- INVESTIGACION Profesores que realizan funciones de  diseños y evaluación de proyectos y realizan investigaciones de campo educativo</a:t>
            </a:r>
          </a:p>
          <a:p>
            <a:pPr marL="457200" indent="-457200"/>
            <a:r>
              <a:rPr lang="es-ES" sz="1800" b="1" dirty="0" smtClean="0"/>
              <a:t>Articulo 9º.- </a:t>
            </a:r>
            <a:r>
              <a:rPr lang="es-ES" sz="1400" dirty="0" smtClean="0"/>
              <a:t>Delas clases de evaluación en la carrera pública magisterial </a:t>
            </a:r>
          </a:p>
          <a:p>
            <a:pPr marL="457200" indent="-457200"/>
            <a:r>
              <a:rPr lang="es-ES" sz="1400" dirty="0" smtClean="0"/>
              <a:t>Son de tipo obligatorio  para el ingreso y  desempeño laboral y voluntario  para el </a:t>
            </a:r>
            <a:r>
              <a:rPr lang="es-ES" sz="1400" dirty="0" err="1" smtClean="0"/>
              <a:t>asensoy</a:t>
            </a:r>
            <a:r>
              <a:rPr lang="es-ES" sz="1400" dirty="0" smtClean="0"/>
              <a:t> para verificar el dominio de información</a:t>
            </a:r>
          </a:p>
          <a:p>
            <a:pPr marL="457200" indent="-457200"/>
            <a:r>
              <a:rPr lang="es-ES" sz="1800" b="1" dirty="0" smtClean="0"/>
              <a:t>Articulo 10º.- </a:t>
            </a:r>
            <a:r>
              <a:rPr lang="es-ES" sz="1600" b="1" dirty="0" smtClean="0"/>
              <a:t>Del escalafón magisterial </a:t>
            </a:r>
          </a:p>
          <a:p>
            <a:pPr marL="457200" indent="-457200"/>
            <a:r>
              <a:rPr lang="es-ES" sz="1600" dirty="0" smtClean="0"/>
              <a:t>El escalafón ,magisterial es un sistema nacional descentralizado en el que se registra la trayectoria a laboral de l docente, es de oficio y debe actualizarse obligatoriamente</a:t>
            </a:r>
          </a:p>
          <a:p>
            <a:pPr marL="457200" indent="-457200">
              <a:buFont typeface="+mj-lt"/>
              <a:buAutoNum type="arabicPeriod"/>
            </a:pPr>
            <a:endParaRPr lang="es-ES" sz="1400" b="1" dirty="0"/>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pPr algn="ctr"/>
            <a:r>
              <a:rPr lang="es-ES" sz="3600" dirty="0" smtClean="0"/>
              <a:t>CAPITULO IV</a:t>
            </a:r>
            <a:br>
              <a:rPr lang="es-ES" sz="3600" dirty="0" smtClean="0"/>
            </a:br>
            <a:r>
              <a:rPr lang="es-ES" sz="3600" dirty="0" smtClean="0"/>
              <a:t>INGRESO A LA CARRERA PUBLICA MAGISTERIAL</a:t>
            </a:r>
            <a:endParaRPr lang="es-ES" sz="3600" dirty="0"/>
          </a:p>
        </p:txBody>
      </p:sp>
      <p:sp>
        <p:nvSpPr>
          <p:cNvPr id="3" name="2 Marcador de contenido"/>
          <p:cNvSpPr>
            <a:spLocks noGrp="1"/>
          </p:cNvSpPr>
          <p:nvPr>
            <p:ph idx="1"/>
          </p:nvPr>
        </p:nvSpPr>
        <p:spPr/>
        <p:txBody>
          <a:bodyPr>
            <a:normAutofit fontScale="92500" lnSpcReduction="20000"/>
          </a:bodyPr>
          <a:lstStyle/>
          <a:p>
            <a:r>
              <a:rPr lang="es-ES" sz="1800" b="1" dirty="0" smtClean="0"/>
              <a:t>Articulo 11º.- Requisito para postular ala carrera publica magisterial  </a:t>
            </a:r>
          </a:p>
          <a:p>
            <a:r>
              <a:rPr lang="es-ES" sz="1600" dirty="0" smtClean="0"/>
              <a:t>El ingreso es por concurso publico para postular debe poseer titulo de profesor, ser miembro del colegio de profesores, gozar de buena salud. no ser requsitoriado por algún delito ,no encontrarse en estado de despido por faltas graves</a:t>
            </a:r>
          </a:p>
          <a:p>
            <a:r>
              <a:rPr lang="es-ES" sz="1600" b="1" dirty="0" smtClean="0"/>
              <a:t>Articulo 12º.- Concurso publico para el ingreso a la carrera publica magisterial</a:t>
            </a:r>
          </a:p>
          <a:p>
            <a:r>
              <a:rPr lang="es-ES" sz="1600" dirty="0" smtClean="0"/>
              <a:t>El ministerio de educación es el encargado de planificar y realizar la evaluación de  ingreso a la carrera publica magisterial comprende dos fases </a:t>
            </a:r>
          </a:p>
          <a:p>
            <a:r>
              <a:rPr lang="es-ES" sz="1600" dirty="0" smtClean="0"/>
              <a:t>La primera a cargo del ministerio ,evaluación a nivel nacional</a:t>
            </a:r>
          </a:p>
          <a:p>
            <a:r>
              <a:rPr lang="es-ES" sz="1600" dirty="0" smtClean="0"/>
              <a:t>La segunda a nivel de la institución educativa</a:t>
            </a:r>
          </a:p>
          <a:p>
            <a:r>
              <a:rPr lang="es-ES" sz="1600" b="1" dirty="0" smtClean="0"/>
              <a:t>Articulo 13º.- Comité de evaluación de la institución educativa</a:t>
            </a:r>
          </a:p>
          <a:p>
            <a:r>
              <a:rPr lang="es-ES" sz="1600" dirty="0" smtClean="0"/>
              <a:t>Esta formado por el directo y sus demás miembros según la norma establecida</a:t>
            </a:r>
          </a:p>
          <a:p>
            <a:r>
              <a:rPr lang="es-ES" sz="1600" b="1" dirty="0" smtClean="0"/>
              <a:t>Articulo14º.- Ingreso ala carrera publica magisterial</a:t>
            </a:r>
          </a:p>
          <a:p>
            <a:r>
              <a:rPr lang="es-ES" sz="1600" dirty="0" smtClean="0"/>
              <a:t>Después de ser seleccionado en la a evaluación a nivel nacional, Ingresa el profesor que obtenga la mas alta nota clasificatoria a nivel de institución</a:t>
            </a:r>
          </a:p>
          <a:p>
            <a:r>
              <a:rPr lang="es-ES" sz="1600" b="1" dirty="0" smtClean="0"/>
              <a:t>Articulo15º.- Inserción del docente en la carrera publica magisterial</a:t>
            </a:r>
          </a:p>
          <a:p>
            <a:r>
              <a:rPr lang="es-ES" sz="1600" dirty="0" smtClean="0"/>
              <a:t>La inserción docente es la primera etapa de la formación del docente en servicio</a:t>
            </a:r>
          </a:p>
          <a:p>
            <a:r>
              <a:rPr lang="es-ES" sz="1600" b="1" dirty="0" smtClean="0"/>
              <a:t>Articulo 16º.- Acceso a otros cargos del área de gestión pedagógica</a:t>
            </a:r>
          </a:p>
          <a:p>
            <a:r>
              <a:rPr lang="es-ES" sz="1600" dirty="0" smtClean="0"/>
              <a:t>Los profesores que ejercen funciones de desempeño </a:t>
            </a:r>
            <a:r>
              <a:rPr lang="es-ES" sz="1600" i="1" dirty="0" smtClean="0"/>
              <a:t>académica asesoría</a:t>
            </a:r>
            <a:r>
              <a:rPr lang="es-ES" sz="1600" dirty="0" smtClean="0"/>
              <a:t> y jefatura son designados previo concurso publico </a:t>
            </a:r>
            <a:endParaRPr lang="es-ES" sz="1600" dirty="0"/>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14290"/>
            <a:ext cx="8229600" cy="1632798"/>
          </a:xfrm>
        </p:spPr>
        <p:txBody>
          <a:bodyPr>
            <a:noAutofit/>
          </a:bodyPr>
          <a:lstStyle/>
          <a:p>
            <a:pPr algn="ctr"/>
            <a:r>
              <a:rPr lang="es-ES" sz="3600" dirty="0" smtClean="0"/>
              <a:t>CAPITULO V </a:t>
            </a:r>
            <a:br>
              <a:rPr lang="es-ES" sz="3600" dirty="0" smtClean="0"/>
            </a:br>
            <a:r>
              <a:rPr lang="es-ES" sz="3600" dirty="0" smtClean="0"/>
              <a:t>INGRESO A CARGOS DIRECTIVOS EN EL AREA DE GESTION INSTITUCIONAL</a:t>
            </a:r>
            <a:endParaRPr lang="es-ES" sz="3600" dirty="0"/>
          </a:p>
        </p:txBody>
      </p:sp>
      <p:sp>
        <p:nvSpPr>
          <p:cNvPr id="3" name="2 Marcador de contenido"/>
          <p:cNvSpPr>
            <a:spLocks noGrp="1"/>
          </p:cNvSpPr>
          <p:nvPr>
            <p:ph idx="1"/>
          </p:nvPr>
        </p:nvSpPr>
        <p:spPr/>
        <p:txBody>
          <a:bodyPr>
            <a:normAutofit fontScale="92500" lnSpcReduction="10000"/>
          </a:bodyPr>
          <a:lstStyle/>
          <a:p>
            <a:r>
              <a:rPr lang="es-ES" sz="1600" b="1" dirty="0" smtClean="0"/>
              <a:t>Articulo 17º.-  concurso publico para cubrir un cargo directivo</a:t>
            </a:r>
          </a:p>
          <a:p>
            <a:r>
              <a:rPr lang="es-ES" sz="1600" dirty="0" smtClean="0"/>
              <a:t>El ministerio convoca a concurso publico para cubrir plazas vacantes de directivo publico</a:t>
            </a:r>
          </a:p>
          <a:p>
            <a:r>
              <a:rPr lang="es-ES" sz="1600" b="1" dirty="0" smtClean="0"/>
              <a:t>Articulo 18º.- Funciones del director y requisitos para postular al cargo</a:t>
            </a:r>
          </a:p>
          <a:p>
            <a:r>
              <a:rPr lang="es-ES" sz="1600" dirty="0" smtClean="0"/>
              <a:t>El director es la máxima autoridad de la institución educativa es su representante legal tendrá que cumplir una serie de requisitos Para postular a una plaza presupuestada de una institución educativa</a:t>
            </a:r>
          </a:p>
          <a:p>
            <a:r>
              <a:rPr lang="es-ES" sz="1600" b="1" dirty="0" smtClean="0"/>
              <a:t>Articulo 19º.- Funciones del sub director y requisitos para postular al cargo </a:t>
            </a:r>
          </a:p>
          <a:p>
            <a:r>
              <a:rPr lang="es-ES" sz="1600" dirty="0" smtClean="0"/>
              <a:t>El sub director es un profesor que ejerce un cargo de responsabilidad directiva para ser sub director se requiere de una experiencia mínima de tres años y cumplir con los requisitos establecidos en la presente norma</a:t>
            </a:r>
          </a:p>
          <a:p>
            <a:r>
              <a:rPr lang="es-ES" sz="1600" b="1" dirty="0" smtClean="0"/>
              <a:t>Articulo20º.- Acceso al cargo de Director o sub director </a:t>
            </a:r>
          </a:p>
          <a:p>
            <a:r>
              <a:rPr lang="es-ES" sz="1600" dirty="0" smtClean="0"/>
              <a:t>En el concurso de postulante se tendrá en cuenta su trayectoria como docente o directivo y otros requisitos pertinentes</a:t>
            </a:r>
          </a:p>
          <a:p>
            <a:r>
              <a:rPr lang="es-ES" sz="1600" b="1" dirty="0" smtClean="0"/>
              <a:t>Articulo21º.- Evaluación del desempeño laboral del director y del sub director</a:t>
            </a:r>
          </a:p>
          <a:p>
            <a:r>
              <a:rPr lang="es-ES" sz="1600" dirty="0" smtClean="0"/>
              <a:t>Son evaluados cada tres años en su desempeño laboral y esta sujeto a sanciones normadas por la ley</a:t>
            </a:r>
          </a:p>
          <a:p>
            <a:r>
              <a:rPr lang="es-ES" sz="1600" b="1" dirty="0" smtClean="0"/>
              <a:t>Articulo 22º.- Conformación de los comités de evaluación </a:t>
            </a:r>
          </a:p>
          <a:p>
            <a:r>
              <a:rPr lang="es-ES" sz="1600" dirty="0" smtClean="0"/>
              <a:t>La Evaluación del desempeño del director esta a cargo del director de la unidad de gestión educativa local</a:t>
            </a:r>
          </a:p>
          <a:p>
            <a:endParaRPr lang="es-ES" sz="1600" dirty="0"/>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pPr algn="ctr"/>
            <a:r>
              <a:rPr lang="es-ES" sz="3600" dirty="0" smtClean="0"/>
              <a:t>CAPITULOVI </a:t>
            </a:r>
            <a:br>
              <a:rPr lang="es-ES" sz="3600" dirty="0" smtClean="0"/>
            </a:br>
            <a:r>
              <a:rPr lang="es-ES" sz="3600" dirty="0" smtClean="0"/>
              <a:t>ASCENSO Y PERMANENCIA EN LA CARRERA PUBLICA MAGISTERIAL</a:t>
            </a:r>
            <a:endParaRPr lang="es-ES" sz="3600" dirty="0"/>
          </a:p>
        </p:txBody>
      </p:sp>
      <p:sp>
        <p:nvSpPr>
          <p:cNvPr id="3" name="2 Marcador de contenido"/>
          <p:cNvSpPr>
            <a:spLocks noGrp="1"/>
          </p:cNvSpPr>
          <p:nvPr>
            <p:ph idx="1"/>
          </p:nvPr>
        </p:nvSpPr>
        <p:spPr/>
        <p:txBody>
          <a:bodyPr>
            <a:normAutofit fontScale="92500" lnSpcReduction="10000"/>
          </a:bodyPr>
          <a:lstStyle/>
          <a:p>
            <a:pPr>
              <a:buNone/>
            </a:pPr>
            <a:r>
              <a:rPr lang="es-ES" sz="1600" b="1" dirty="0" smtClean="0"/>
              <a:t>Articulo 23º.- Definición del ascenso </a:t>
            </a:r>
          </a:p>
          <a:p>
            <a:pPr>
              <a:buNone/>
            </a:pPr>
            <a:r>
              <a:rPr lang="es-ES" sz="1600" dirty="0" smtClean="0"/>
              <a:t>Es un mecanismo de promoción y reconocimiento de la trayectoria docente</a:t>
            </a:r>
          </a:p>
          <a:p>
            <a:pPr>
              <a:buNone/>
            </a:pPr>
            <a:r>
              <a:rPr lang="es-ES" sz="1600" b="1" dirty="0" smtClean="0"/>
              <a:t>Articulo24º.- Finalidad y criterios de la evaluación para el ascenso</a:t>
            </a:r>
          </a:p>
          <a:p>
            <a:pPr>
              <a:buNone/>
            </a:pPr>
            <a:r>
              <a:rPr lang="es-ES" sz="1600" dirty="0" smtClean="0"/>
              <a:t>Tiene una finalidad formativa tanto como para mejorar la practica docente en forma integral</a:t>
            </a:r>
          </a:p>
          <a:p>
            <a:pPr>
              <a:buNone/>
            </a:pPr>
            <a:r>
              <a:rPr lang="es-ES" sz="1600" b="1" dirty="0" smtClean="0"/>
              <a:t>Articulo 25º.- Periocidad y requisitos para ascender de nivel magisterial</a:t>
            </a:r>
          </a:p>
          <a:p>
            <a:pPr>
              <a:buNone/>
            </a:pPr>
            <a:r>
              <a:rPr lang="es-ES" sz="1600" dirty="0" smtClean="0"/>
              <a:t>El ministerio de educación convocara cada tres años a concurso para ascensos</a:t>
            </a:r>
          </a:p>
          <a:p>
            <a:pPr>
              <a:buNone/>
            </a:pPr>
            <a:r>
              <a:rPr lang="es-ES" sz="1600" b="1" dirty="0" smtClean="0"/>
              <a:t>Articulo26º.- Vacantes para el ascenso</a:t>
            </a:r>
          </a:p>
          <a:p>
            <a:pPr>
              <a:buNone/>
            </a:pPr>
            <a:r>
              <a:rPr lang="es-ES" sz="1600" dirty="0" smtClean="0"/>
              <a:t>El ministerio de educación dispone las plazas presupuestadas para el ascenso</a:t>
            </a:r>
          </a:p>
          <a:p>
            <a:pPr>
              <a:buNone/>
            </a:pPr>
            <a:r>
              <a:rPr lang="es-ES" sz="1600" b="1" dirty="0" smtClean="0"/>
              <a:t>Articulo 27º.- Resultados de la evaluación para el ascenso</a:t>
            </a:r>
          </a:p>
          <a:p>
            <a:pPr>
              <a:buNone/>
            </a:pPr>
            <a:r>
              <a:rPr lang="es-ES" sz="1600" dirty="0" smtClean="0"/>
              <a:t>Los profesores que logren el puntaje mas alto en el concurso logran el ascenso</a:t>
            </a:r>
          </a:p>
          <a:p>
            <a:pPr>
              <a:buNone/>
            </a:pPr>
            <a:r>
              <a:rPr lang="es-ES" sz="1600" b="1" dirty="0" smtClean="0"/>
              <a:t>Articulo28º.- Evaluación del desempeño del profesor</a:t>
            </a:r>
          </a:p>
          <a:p>
            <a:pPr>
              <a:buNone/>
            </a:pPr>
            <a:r>
              <a:rPr lang="es-ES" sz="1600" dirty="0" smtClean="0"/>
              <a:t>La evaluación es permanente y obligatoria cada dos años y de dos tipos ,ordinaria y extraordinaria esta ultima para los que la desaprueban</a:t>
            </a:r>
          </a:p>
          <a:p>
            <a:pPr>
              <a:buNone/>
            </a:pPr>
            <a:r>
              <a:rPr lang="es-ES" sz="1600" b="1" dirty="0" smtClean="0"/>
              <a:t>Articulo 29º.- Factores de evaluación del desempeño </a:t>
            </a:r>
          </a:p>
          <a:p>
            <a:pPr>
              <a:buNone/>
            </a:pPr>
            <a:r>
              <a:rPr lang="es-ES" sz="1600" dirty="0" smtClean="0"/>
              <a:t>Esta a cargo del comité de evaluación de la institución educativa y deben cumplir con lo s requisitos solicitados</a:t>
            </a:r>
          </a:p>
          <a:p>
            <a:pPr>
              <a:buNone/>
            </a:pPr>
            <a:r>
              <a:rPr lang="es-ES" sz="1600" b="1" dirty="0" smtClean="0"/>
              <a:t>Articulo 30º.- Administración de la evaluación para el ascenso y el desempeño</a:t>
            </a:r>
          </a:p>
          <a:p>
            <a:pPr>
              <a:buNone/>
            </a:pPr>
            <a:r>
              <a:rPr lang="es-ES" sz="1600" dirty="0" smtClean="0"/>
              <a:t>El ministerio de educación establece las normas y las sanciones para el ascenso y desempeño docente</a:t>
            </a:r>
            <a:endParaRPr lang="es-ES" sz="1600" dirty="0"/>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dirty="0" smtClean="0"/>
              <a:t>CAPITULO VII  </a:t>
            </a:r>
            <a:br>
              <a:rPr lang="es-ES" dirty="0" smtClean="0"/>
            </a:br>
            <a:r>
              <a:rPr lang="es-ES" dirty="0" smtClean="0"/>
              <a:t>DERECHOS DEBERES Y SANCIONES </a:t>
            </a:r>
            <a:endParaRPr lang="es-ES" dirty="0"/>
          </a:p>
        </p:txBody>
      </p:sp>
      <p:sp>
        <p:nvSpPr>
          <p:cNvPr id="3" name="2 Marcador de contenido"/>
          <p:cNvSpPr>
            <a:spLocks noGrp="1"/>
          </p:cNvSpPr>
          <p:nvPr>
            <p:ph idx="1"/>
          </p:nvPr>
        </p:nvSpPr>
        <p:spPr>
          <a:xfrm>
            <a:off x="457200" y="1785926"/>
            <a:ext cx="8229600" cy="4786346"/>
          </a:xfrm>
        </p:spPr>
        <p:txBody>
          <a:bodyPr>
            <a:normAutofit fontScale="92500" lnSpcReduction="20000"/>
          </a:bodyPr>
          <a:lstStyle/>
          <a:p>
            <a:r>
              <a:rPr lang="es-ES" sz="1600" b="1" dirty="0" smtClean="0"/>
              <a:t>Articulo 31º.- Derechos </a:t>
            </a:r>
          </a:p>
          <a:p>
            <a:r>
              <a:rPr lang="es-ES" sz="1500" dirty="0" smtClean="0"/>
              <a:t>Los profesores tienen derecho a postular a los concursos públicos </a:t>
            </a:r>
          </a:p>
          <a:p>
            <a:r>
              <a:rPr lang="es-ES" sz="1500" dirty="0" smtClean="0"/>
              <a:t>evaluaciones transparentes </a:t>
            </a:r>
          </a:p>
          <a:p>
            <a:r>
              <a:rPr lang="es-ES" sz="1500" dirty="0" smtClean="0"/>
              <a:t>ascensos por meritos </a:t>
            </a:r>
          </a:p>
          <a:p>
            <a:r>
              <a:rPr lang="es-ES" sz="1500" dirty="0" smtClean="0"/>
              <a:t>beneficios y programas etc. hasta lo estipulado en el inciso v de la presente norma</a:t>
            </a:r>
          </a:p>
          <a:p>
            <a:r>
              <a:rPr lang="es-ES" sz="1500" b="1" dirty="0" smtClean="0"/>
              <a:t>Articulo 32º.- Deberes </a:t>
            </a:r>
          </a:p>
          <a:p>
            <a:r>
              <a:rPr lang="es-ES" sz="1500" dirty="0" smtClean="0"/>
              <a:t>Cumplir las disposiciones de la presente ley</a:t>
            </a:r>
          </a:p>
          <a:p>
            <a:r>
              <a:rPr lang="es-ES" sz="1500" dirty="0" smtClean="0"/>
              <a:t>Atender las necesidades del estudiante a su cargo</a:t>
            </a:r>
          </a:p>
          <a:p>
            <a:r>
              <a:rPr lang="es-ES" sz="1500" dirty="0" smtClean="0"/>
              <a:t>Formular proyectos educativos</a:t>
            </a:r>
          </a:p>
          <a:p>
            <a:r>
              <a:rPr lang="es-ES" sz="1500" dirty="0" smtClean="0"/>
              <a:t>Presentarse a las evaluaciones previstas etc. Y todo lo referido en el inciso q de la presente norma</a:t>
            </a:r>
          </a:p>
          <a:p>
            <a:r>
              <a:rPr lang="es-ES" sz="1500" b="1" dirty="0" smtClean="0"/>
              <a:t>Articulo 33º.- Sanciones </a:t>
            </a:r>
          </a:p>
          <a:p>
            <a:r>
              <a:rPr lang="es-ES" sz="1500" dirty="0" smtClean="0"/>
              <a:t>Las sanciones deben ser promulgadas como correctivas y deben estar en función de la labor técnico pedagógica</a:t>
            </a:r>
          </a:p>
          <a:p>
            <a:r>
              <a:rPr lang="es-ES" sz="1500" b="1" dirty="0" smtClean="0"/>
              <a:t>Articulo 34º.- Causales de amonestación</a:t>
            </a:r>
          </a:p>
          <a:p>
            <a:r>
              <a:rPr lang="es-ES" sz="1500" dirty="0" smtClean="0"/>
              <a:t>El incumplimiento de las obligaciones dispuestas en la presente norma</a:t>
            </a:r>
          </a:p>
          <a:p>
            <a:r>
              <a:rPr lang="es-ES" sz="1500" b="1" dirty="0" smtClean="0"/>
              <a:t>Articulo35º.- Causales de suspensión</a:t>
            </a:r>
          </a:p>
          <a:p>
            <a:r>
              <a:rPr lang="es-ES" sz="1500" dirty="0" smtClean="0"/>
              <a:t>Causa graves establecidas en los incisos a hasta la i del presente articulo</a:t>
            </a:r>
          </a:p>
          <a:p>
            <a:r>
              <a:rPr lang="es-ES" sz="1500" b="1" dirty="0" smtClean="0"/>
              <a:t>Articulo36º.- Causales del termino de la relación laboral por destitución</a:t>
            </a:r>
          </a:p>
          <a:p>
            <a:r>
              <a:rPr lang="es-ES" sz="1500" dirty="0" smtClean="0"/>
              <a:t>Faltas graves de delito comprobado (inciso a Hasta I ) del presente articulo</a:t>
            </a:r>
          </a:p>
          <a:p>
            <a:r>
              <a:rPr lang="es-ES" sz="1500" b="1" dirty="0" smtClean="0"/>
              <a:t>Articulo 37º.- Registro de las sanciones </a:t>
            </a:r>
          </a:p>
          <a:p>
            <a:r>
              <a:rPr lang="es-ES" sz="1500" dirty="0" smtClean="0"/>
              <a:t>Las sanciones administrativas y sentencias judiciales</a:t>
            </a:r>
          </a:p>
          <a:p>
            <a:pPr algn="r"/>
            <a:endParaRPr lang="es-ES" sz="1400" dirty="0"/>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pPr algn="ctr"/>
            <a:r>
              <a:rPr lang="es-ES" sz="3600" dirty="0" smtClean="0"/>
              <a:t>CAPITULO VIII</a:t>
            </a:r>
            <a:br>
              <a:rPr lang="es-ES" sz="3600" dirty="0" smtClean="0"/>
            </a:br>
            <a:r>
              <a:rPr lang="es-ES" sz="3600" dirty="0" smtClean="0"/>
              <a:t>PROGRAMA DE FFORMACION Y CAPACITACION PERMANENTE</a:t>
            </a:r>
            <a:endParaRPr lang="es-ES" sz="3600" dirty="0"/>
          </a:p>
        </p:txBody>
      </p:sp>
      <p:sp>
        <p:nvSpPr>
          <p:cNvPr id="3" name="2 Marcador de contenido"/>
          <p:cNvSpPr>
            <a:spLocks noGrp="1"/>
          </p:cNvSpPr>
          <p:nvPr>
            <p:ph idx="1"/>
          </p:nvPr>
        </p:nvSpPr>
        <p:spPr/>
        <p:txBody>
          <a:bodyPr>
            <a:normAutofit/>
          </a:bodyPr>
          <a:lstStyle/>
          <a:p>
            <a:r>
              <a:rPr lang="es-ES" sz="1600" b="1" dirty="0" smtClean="0"/>
              <a:t>Articulo 38º.- Dela formación inicial</a:t>
            </a:r>
          </a:p>
          <a:p>
            <a:r>
              <a:rPr lang="es-ES" sz="1600" dirty="0" smtClean="0"/>
              <a:t>La formación de los profesores se realiza en instituciones de nivel superior acreditadas </a:t>
            </a:r>
          </a:p>
          <a:p>
            <a:r>
              <a:rPr lang="es-ES" sz="1600" b="1" dirty="0" smtClean="0"/>
              <a:t>Articulo 39º.- Finalidad del programa</a:t>
            </a:r>
          </a:p>
          <a:p>
            <a:r>
              <a:rPr lang="es-ES" sz="1600" dirty="0" smtClean="0"/>
              <a:t>El programa de capacitación y formación permanente tiene por finalidad organizar y desarrollar a los profesores en servicio como actividades de actualización</a:t>
            </a:r>
          </a:p>
          <a:p>
            <a:r>
              <a:rPr lang="es-ES" sz="1600" b="1" dirty="0" smtClean="0"/>
              <a:t>Articulo 40º.- gestión de las actividades del programa </a:t>
            </a:r>
          </a:p>
          <a:p>
            <a:r>
              <a:rPr lang="es-ES" sz="1600" dirty="0" smtClean="0"/>
              <a:t>Las actividades del programa de formación y capacitación son normadas por </a:t>
            </a:r>
            <a:r>
              <a:rPr lang="es-ES" sz="1600" dirty="0" err="1" smtClean="0"/>
              <a:t>elñ</a:t>
            </a:r>
            <a:r>
              <a:rPr lang="es-ES" sz="1600" dirty="0" smtClean="0"/>
              <a:t> ministerio dentro de un sistema de formación continua </a:t>
            </a:r>
          </a:p>
          <a:p>
            <a:r>
              <a:rPr lang="es-ES" sz="1600" b="1" dirty="0" smtClean="0"/>
              <a:t>Articulo 41º.- Formación y capacitación de directores y subdirectores </a:t>
            </a:r>
          </a:p>
          <a:p>
            <a:r>
              <a:rPr lang="es-ES" sz="1600" dirty="0" smtClean="0"/>
              <a:t>El ministerio de educación normara el programa de capacitación a directores y sub directores</a:t>
            </a:r>
          </a:p>
          <a:p>
            <a:r>
              <a:rPr lang="es-ES" sz="1600" b="1" dirty="0" smtClean="0"/>
              <a:t>Articulo42º.- Maestrías y doctorados en educación</a:t>
            </a:r>
          </a:p>
          <a:p>
            <a:r>
              <a:rPr lang="es-ES" sz="1600" dirty="0" smtClean="0"/>
              <a:t>El ministerio de educación y las direcciones regionales destinaran recursos financieros para que los profesores obtengan diplomados  y postgrados en instituciones debidamente acreditadas</a:t>
            </a:r>
            <a:endParaRPr lang="es-ES" sz="1600" dirty="0"/>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0"/>
            <a:ext cx="8229600" cy="1142984"/>
          </a:xfrm>
        </p:spPr>
        <p:txBody>
          <a:bodyPr>
            <a:normAutofit fontScale="90000"/>
          </a:bodyPr>
          <a:lstStyle/>
          <a:p>
            <a:pPr algn="ctr"/>
            <a:r>
              <a:rPr lang="es-ES" sz="4000" dirty="0" smtClean="0"/>
              <a:t>CAPITULO IX</a:t>
            </a:r>
            <a:br>
              <a:rPr lang="es-ES" sz="4000" dirty="0" smtClean="0"/>
            </a:br>
            <a:r>
              <a:rPr lang="es-ES" sz="3600" dirty="0" smtClean="0"/>
              <a:t>REMUNERACIONES</a:t>
            </a:r>
            <a:r>
              <a:rPr lang="es-ES" sz="4000" dirty="0" smtClean="0"/>
              <a:t> INCENTIVOS Y ESTIMULOS</a:t>
            </a:r>
            <a:endParaRPr lang="es-ES" sz="4000" dirty="0"/>
          </a:p>
        </p:txBody>
      </p:sp>
      <p:sp>
        <p:nvSpPr>
          <p:cNvPr id="3" name="2 Marcador de contenido"/>
          <p:cNvSpPr>
            <a:spLocks noGrp="1"/>
          </p:cNvSpPr>
          <p:nvPr>
            <p:ph idx="1"/>
          </p:nvPr>
        </p:nvSpPr>
        <p:spPr>
          <a:xfrm>
            <a:off x="457200" y="1285860"/>
            <a:ext cx="8229600" cy="5038740"/>
          </a:xfrm>
        </p:spPr>
        <p:txBody>
          <a:bodyPr>
            <a:noAutofit/>
          </a:bodyPr>
          <a:lstStyle/>
          <a:p>
            <a:r>
              <a:rPr lang="es-ES" sz="1400" b="1" dirty="0" smtClean="0"/>
              <a:t>Articulo 43º.-Politica de remuneraciones </a:t>
            </a:r>
          </a:p>
          <a:p>
            <a:r>
              <a:rPr lang="es-ES" sz="1400" dirty="0" smtClean="0"/>
              <a:t>Las remuneraciones , incentivos, gratificaciones de la carrera publica magisterial son determinadas por el gobierno nacional</a:t>
            </a:r>
          </a:p>
          <a:p>
            <a:r>
              <a:rPr lang="es-ES" sz="1400" b="1" dirty="0" smtClean="0"/>
              <a:t>Articulo 544º.- Remuneraciones y asignaciones </a:t>
            </a:r>
          </a:p>
          <a:p>
            <a:r>
              <a:rPr lang="es-ES" sz="1400" dirty="0" smtClean="0"/>
              <a:t>Las remuneraciones mensuales recibidas por el profesor se establece de acuerdo al nivel magisterial al que pertenece </a:t>
            </a:r>
          </a:p>
          <a:p>
            <a:r>
              <a:rPr lang="es-ES" sz="1400" b="1" dirty="0" smtClean="0"/>
              <a:t>Articulo 45º.- Remuneraciones por niveles Magisteriales</a:t>
            </a:r>
          </a:p>
          <a:p>
            <a:r>
              <a:rPr lang="es-ES" sz="1400" dirty="0" smtClean="0"/>
              <a:t>Las remuneraciones del profesor es fijada por escala única nacional ,para cada nivel magisterial conforme a los índices establecidos.</a:t>
            </a:r>
          </a:p>
          <a:p>
            <a:r>
              <a:rPr lang="es-ES" sz="1400" b="1" dirty="0" smtClean="0"/>
              <a:t>Articulo 46º.- Asignación por el ejercicio de cargo directivo</a:t>
            </a:r>
          </a:p>
          <a:p>
            <a:r>
              <a:rPr lang="es-ES" sz="1400" dirty="0" smtClean="0"/>
              <a:t>El director de la institución educativa en tanto desempeñe dicho cargo en la institución educativa percibe las asignaciones de bonificación correspondientes de acuerdo con esta ley</a:t>
            </a:r>
          </a:p>
          <a:p>
            <a:r>
              <a:rPr lang="es-ES" sz="1400" b="1" dirty="0" smtClean="0"/>
              <a:t>Articulo 47º.- Asignación por trabajo en instituciones unidocentes o multigrado en ámbito rural</a:t>
            </a:r>
          </a:p>
          <a:p>
            <a:r>
              <a:rPr lang="es-ES" sz="1400" b="1" dirty="0" smtClean="0"/>
              <a:t>Articulo 48º.- asignación por excelencia profesional</a:t>
            </a:r>
          </a:p>
          <a:p>
            <a:r>
              <a:rPr lang="es-ES" sz="1400" b="1" dirty="0" smtClean="0"/>
              <a:t>Articulo49º.- De la asignación por asesoría</a:t>
            </a:r>
          </a:p>
          <a:p>
            <a:r>
              <a:rPr lang="es-ES" sz="1400" b="1" dirty="0" smtClean="0"/>
              <a:t>Articulo50º.- Asignación por desempeño destacado</a:t>
            </a:r>
          </a:p>
          <a:p>
            <a:r>
              <a:rPr lang="es-ES" sz="1400" b="1" dirty="0" smtClean="0"/>
              <a:t>Articulo51º.- Asignación por tiempo de servicios</a:t>
            </a:r>
          </a:p>
          <a:p>
            <a:r>
              <a:rPr lang="es-ES" sz="1400" b="1" dirty="0" smtClean="0"/>
              <a:t>Articulo 52º.- Asignación por preparación de clase y evaluación</a:t>
            </a:r>
          </a:p>
          <a:p>
            <a:r>
              <a:rPr lang="es-ES" sz="1400" b="1" dirty="0" smtClean="0"/>
              <a:t>Articulo53º.- Subsidio por luto y sepelio</a:t>
            </a:r>
          </a:p>
          <a:p>
            <a:r>
              <a:rPr lang="es-ES" sz="1400" b="1" dirty="0" smtClean="0"/>
              <a:t>Articulo54º.- Compensación por tiempo de servicio remuneración personal</a:t>
            </a:r>
          </a:p>
          <a:p>
            <a:r>
              <a:rPr lang="es-ES" sz="1400" b="1" dirty="0" smtClean="0"/>
              <a:t>Articulo 55º.- Premios y estímulos</a:t>
            </a:r>
            <a:endParaRPr lang="es-ES" sz="1400" b="1" dirty="0"/>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85728"/>
            <a:ext cx="8229600" cy="1214446"/>
          </a:xfrm>
        </p:spPr>
        <p:txBody>
          <a:bodyPr>
            <a:normAutofit/>
          </a:bodyPr>
          <a:lstStyle/>
          <a:p>
            <a:pPr algn="ctr"/>
            <a:r>
              <a:rPr lang="es-ES" sz="3600" dirty="0" smtClean="0"/>
              <a:t>CAPITULO X</a:t>
            </a:r>
            <a:br>
              <a:rPr lang="es-ES" sz="3600" dirty="0" smtClean="0"/>
            </a:br>
            <a:r>
              <a:rPr lang="es-ES" sz="3600" dirty="0" smtClean="0"/>
              <a:t>SITUACIONES ADMINISTRATIVAS</a:t>
            </a:r>
            <a:endParaRPr lang="es-ES" sz="3600" dirty="0"/>
          </a:p>
        </p:txBody>
      </p:sp>
      <p:sp>
        <p:nvSpPr>
          <p:cNvPr id="3" name="2 Marcador de contenido"/>
          <p:cNvSpPr>
            <a:spLocks noGrp="1"/>
          </p:cNvSpPr>
          <p:nvPr>
            <p:ph idx="1"/>
          </p:nvPr>
        </p:nvSpPr>
        <p:spPr>
          <a:xfrm>
            <a:off x="457200" y="1571612"/>
            <a:ext cx="8229600" cy="5000660"/>
          </a:xfrm>
        </p:spPr>
        <p:txBody>
          <a:bodyPr>
            <a:normAutofit fontScale="92500" lnSpcReduction="10000"/>
          </a:bodyPr>
          <a:lstStyle/>
          <a:p>
            <a:r>
              <a:rPr lang="es-ES" sz="1600" b="1" dirty="0" smtClean="0"/>
              <a:t>Articulo 56º.-Servicio activo de la carrera publica magisterial</a:t>
            </a:r>
          </a:p>
          <a:p>
            <a:r>
              <a:rPr lang="es-ES" sz="1600" dirty="0" smtClean="0"/>
              <a:t>El profesor se encuentra dentro de la posesión de cargo en razón de la resolución de su nombramiento </a:t>
            </a:r>
          </a:p>
          <a:p>
            <a:r>
              <a:rPr lang="es-ES" sz="1600" b="1" dirty="0" smtClean="0"/>
              <a:t>Articulo57º.- Reasignaciones </a:t>
            </a:r>
          </a:p>
          <a:p>
            <a:r>
              <a:rPr lang="es-ES" sz="1600" dirty="0" smtClean="0"/>
              <a:t>La reasignación es la acción por la cual el docente se traslada a otra institución sin modificar el nivel magisterial alcanzado</a:t>
            </a:r>
          </a:p>
          <a:p>
            <a:r>
              <a:rPr lang="es-ES" sz="1600" b="1" dirty="0" smtClean="0"/>
              <a:t>Articulo 58º.- Causales de reasignación</a:t>
            </a:r>
          </a:p>
          <a:p>
            <a:r>
              <a:rPr lang="es-ES" sz="1600" dirty="0" smtClean="0"/>
              <a:t>Las reasignaciones son otorgadas mediante resolución de la instancia educativa descentralizada sus condiciones se establecen en los incisos a hasta la d del presente articulo</a:t>
            </a:r>
          </a:p>
          <a:p>
            <a:r>
              <a:rPr lang="es-ES" sz="1600" b="1" dirty="0" smtClean="0"/>
              <a:t>Articulo 59º.- Permuta</a:t>
            </a:r>
          </a:p>
          <a:p>
            <a:r>
              <a:rPr lang="es-ES" sz="1600" dirty="0" smtClean="0"/>
              <a:t>La permuta es la  acción del personal que se realiza cuando dos docentes del mismo grado y nivel desean intercambiar de permanencia</a:t>
            </a:r>
          </a:p>
          <a:p>
            <a:r>
              <a:rPr lang="es-ES" sz="1600" b="1" dirty="0" smtClean="0"/>
              <a:t>Articulo 60º.- Encargo</a:t>
            </a:r>
          </a:p>
          <a:p>
            <a:r>
              <a:rPr lang="es-ES" sz="1600" dirty="0" smtClean="0"/>
              <a:t>Es la acción de ocupar un puesto del titular mientras dure la </a:t>
            </a:r>
            <a:r>
              <a:rPr lang="es-ES" sz="1600" dirty="0" err="1" smtClean="0"/>
              <a:t>la</a:t>
            </a:r>
            <a:r>
              <a:rPr lang="es-ES" sz="1600" dirty="0" smtClean="0"/>
              <a:t> ausencia de este</a:t>
            </a:r>
          </a:p>
          <a:p>
            <a:r>
              <a:rPr lang="es-ES" sz="1600" b="1" dirty="0" smtClean="0"/>
              <a:t>Articulo61º.- Licencias </a:t>
            </a:r>
          </a:p>
          <a:p>
            <a:r>
              <a:rPr lang="es-ES" sz="1600" dirty="0" smtClean="0"/>
              <a:t>La licencia es la autorización y el derecho que tiene el profesor para no asistir a la institución  se autoriza mediante la resolución de la autoridad local</a:t>
            </a:r>
          </a:p>
          <a:p>
            <a:r>
              <a:rPr lang="es-ES" sz="1600" b="1" dirty="0" smtClean="0"/>
              <a:t>Articulo 62º.- Inhabilitaciones </a:t>
            </a:r>
          </a:p>
          <a:p>
            <a:r>
              <a:rPr lang="es-ES" sz="1600" dirty="0" smtClean="0"/>
              <a:t>El profesor queda inhabilitado `por resolución judicial firme que conlleve a inhabilitación para ejercer la función publica</a:t>
            </a:r>
            <a:endParaRPr lang="es-ES" sz="1600" dirty="0"/>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14290"/>
            <a:ext cx="8229600" cy="1632798"/>
          </a:xfrm>
        </p:spPr>
        <p:txBody>
          <a:bodyPr>
            <a:normAutofit/>
          </a:bodyPr>
          <a:lstStyle/>
          <a:p>
            <a:pPr algn="ctr"/>
            <a:r>
              <a:rPr lang="es-ES" sz="3200" dirty="0" smtClean="0"/>
              <a:t>CAPITULO XI</a:t>
            </a:r>
            <a:br>
              <a:rPr lang="es-ES" sz="3200" dirty="0" smtClean="0"/>
            </a:br>
            <a:r>
              <a:rPr lang="es-ES" sz="3200" dirty="0" smtClean="0"/>
              <a:t>JORNADA DE TRABAJO Y REGIMEN DE VACACIONES </a:t>
            </a:r>
            <a:endParaRPr lang="es-ES" sz="3200" dirty="0"/>
          </a:p>
        </p:txBody>
      </p:sp>
      <p:sp>
        <p:nvSpPr>
          <p:cNvPr id="3" name="2 Marcador de contenido"/>
          <p:cNvSpPr>
            <a:spLocks noGrp="1"/>
          </p:cNvSpPr>
          <p:nvPr>
            <p:ph idx="1"/>
          </p:nvPr>
        </p:nvSpPr>
        <p:spPr/>
        <p:txBody>
          <a:bodyPr>
            <a:normAutofit/>
          </a:bodyPr>
          <a:lstStyle/>
          <a:p>
            <a:r>
              <a:rPr lang="es-ES" sz="1800" b="1" dirty="0" smtClean="0"/>
              <a:t>Articulo 63º.- Jornada de trabajo del profesor ,director, y subdirector</a:t>
            </a:r>
          </a:p>
          <a:p>
            <a:r>
              <a:rPr lang="es-ES" sz="1800" dirty="0" smtClean="0"/>
              <a:t>La jornada ordinaria del profesor es de 30 horas  cronológicas semanales comprende horas de docencia de aula, de preparación de clase de actividades extracurriculares complementarias y de proyección social de apoyo al desarrollo a la institución educativa</a:t>
            </a:r>
          </a:p>
          <a:p>
            <a:r>
              <a:rPr lang="es-ES" sz="1800" dirty="0" smtClean="0"/>
              <a:t>La jornada laboral de directores y sub directores es de 40 horas cronológicas</a:t>
            </a:r>
          </a:p>
          <a:p>
            <a:r>
              <a:rPr lang="es-ES" sz="1800" b="1" dirty="0" smtClean="0"/>
              <a:t>Articulo 64º.- Régimen de vacaciones</a:t>
            </a:r>
          </a:p>
          <a:p>
            <a:r>
              <a:rPr lang="es-ES" sz="1800" dirty="0" smtClean="0"/>
              <a:t>Los profesores que trabajen en el área de gestión pedagógica en las modalidades ,niveles y ciclos de educación Básica gozan de 60 días anuales de vacaciones a partir del día siguiente en que finalizan las labores escolares </a:t>
            </a:r>
          </a:p>
          <a:p>
            <a:r>
              <a:rPr lang="es-ES" sz="1800" dirty="0" smtClean="0"/>
              <a:t>Los profesores que laboran en investigación y desarrollo de proyectos gozan de 30 días de vacaciones </a:t>
            </a:r>
          </a:p>
          <a:p>
            <a:r>
              <a:rPr lang="es-ES" sz="1800" dirty="0" smtClean="0"/>
              <a:t>Las vacaciones no son acumulables ni irrenunciables</a:t>
            </a: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sz="4000" dirty="0" smtClean="0"/>
              <a:t>CAPITULO   XII</a:t>
            </a:r>
            <a:br>
              <a:rPr lang="es-ES" sz="4000" dirty="0" smtClean="0"/>
            </a:br>
            <a:r>
              <a:rPr lang="es-ES" sz="4000" dirty="0" smtClean="0"/>
              <a:t>TERMINO DE LA RELACION LABORAL EN LA CARRERA PUBLICA MAGISTERIAL</a:t>
            </a:r>
            <a:endParaRPr lang="es-ES" sz="4000" dirty="0"/>
          </a:p>
        </p:txBody>
      </p:sp>
      <p:sp>
        <p:nvSpPr>
          <p:cNvPr id="3" name="2 Marcador de contenido"/>
          <p:cNvSpPr>
            <a:spLocks noGrp="1"/>
          </p:cNvSpPr>
          <p:nvPr>
            <p:ph idx="1"/>
          </p:nvPr>
        </p:nvSpPr>
        <p:spPr/>
        <p:txBody>
          <a:bodyPr>
            <a:normAutofit fontScale="92500" lnSpcReduction="10000"/>
          </a:bodyPr>
          <a:lstStyle/>
          <a:p>
            <a:r>
              <a:rPr lang="es-ES" sz="2000" b="1" dirty="0" smtClean="0"/>
              <a:t>Articulo 65º.- Termino de la relación laboral</a:t>
            </a:r>
          </a:p>
          <a:p>
            <a:r>
              <a:rPr lang="es-ES" sz="2000" dirty="0" smtClean="0"/>
              <a:t>El retiro de la carrera publica magisterial de los profesores se produce en los siguientes casos</a:t>
            </a:r>
          </a:p>
          <a:p>
            <a:pPr marL="457200" indent="-457200">
              <a:buFont typeface="+mj-lt"/>
              <a:buAutoNum type="arabicPeriod"/>
            </a:pPr>
            <a:r>
              <a:rPr lang="es-ES" sz="2000" dirty="0" smtClean="0"/>
              <a:t>Renuncia</a:t>
            </a:r>
          </a:p>
          <a:p>
            <a:pPr marL="457200" indent="-457200">
              <a:buFont typeface="+mj-lt"/>
              <a:buAutoNum type="arabicPeriod"/>
            </a:pPr>
            <a:r>
              <a:rPr lang="es-ES" sz="2000" dirty="0" smtClean="0"/>
              <a:t>Destitución</a:t>
            </a:r>
          </a:p>
          <a:p>
            <a:pPr marL="457200" indent="-457200">
              <a:buFont typeface="+mj-lt"/>
              <a:buAutoNum type="arabicPeriod"/>
            </a:pPr>
            <a:r>
              <a:rPr lang="es-ES" sz="2000" dirty="0" smtClean="0"/>
              <a:t>No haber aprobado la evaluación de desempeño laboral en tres oportunidades y en  el mismo nivel magisterial</a:t>
            </a:r>
          </a:p>
          <a:p>
            <a:pPr marL="457200" indent="-457200">
              <a:buFont typeface="+mj-lt"/>
              <a:buAutoNum type="arabicPeriod"/>
            </a:pPr>
            <a:r>
              <a:rPr lang="es-ES" sz="2000" dirty="0" smtClean="0"/>
              <a:t>Por limite de edad o jubilación</a:t>
            </a:r>
          </a:p>
          <a:p>
            <a:pPr marL="457200" indent="-457200">
              <a:buFont typeface="+mj-lt"/>
              <a:buAutoNum type="arabicPeriod"/>
            </a:pPr>
            <a:r>
              <a:rPr lang="es-ES" sz="2000" dirty="0" smtClean="0"/>
              <a:t>Fallecimiento</a:t>
            </a:r>
          </a:p>
          <a:p>
            <a:pPr marL="457200" indent="-457200">
              <a:buNone/>
            </a:pPr>
            <a:r>
              <a:rPr lang="es-ES" sz="2000" dirty="0" smtClean="0"/>
              <a:t>El profesor comprendido en los alcances del literal a pueden solicitar su reingreso ala carrera publica magisterial</a:t>
            </a:r>
          </a:p>
          <a:p>
            <a:pPr marL="457200" indent="-457200">
              <a:buNone/>
            </a:pPr>
            <a:r>
              <a:rPr lang="es-ES" sz="2000" dirty="0" smtClean="0"/>
              <a:t>El profesor comprendido en el literal b no puede ejercer función publica por un plazo de 5 años y en forma definitiva los profesores mencionados en el articulo6º de la presente ley</a:t>
            </a:r>
          </a:p>
          <a:p>
            <a:pPr marL="457200" indent="-457200">
              <a:buNone/>
            </a:pPr>
            <a:r>
              <a:rPr lang="es-ES" sz="2000" dirty="0" smtClean="0"/>
              <a:t>  </a:t>
            </a:r>
          </a:p>
          <a:p>
            <a:pPr marL="457200" indent="-457200">
              <a:buNone/>
            </a:pPr>
            <a:endParaRPr lang="es-ES" sz="2000" b="1" dirty="0" smtClean="0"/>
          </a:p>
          <a:p>
            <a:pPr marL="457200" indent="-457200">
              <a:buNone/>
            </a:pPr>
            <a:endParaRPr lang="es-ES" sz="2000" b="1" dirty="0" smtClean="0"/>
          </a:p>
          <a:p>
            <a:pPr marL="457200" indent="-457200">
              <a:buNone/>
            </a:pPr>
            <a:endParaRPr lang="es-ES" sz="2000" b="1" dirty="0" smtClean="0"/>
          </a:p>
          <a:p>
            <a:pPr marL="457200" indent="-457200">
              <a:buFont typeface="+mj-lt"/>
              <a:buAutoNum type="arabicPeriod"/>
            </a:pPr>
            <a:endParaRPr lang="es-ES" sz="2000" b="1" dirty="0" smtClean="0"/>
          </a:p>
          <a:p>
            <a:endParaRPr lang="es-ES" sz="2000" b="1" dirty="0"/>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0"/>
            <a:ext cx="8229600" cy="1214422"/>
          </a:xfrm>
        </p:spPr>
        <p:txBody>
          <a:bodyPr>
            <a:normAutofit/>
          </a:bodyPr>
          <a:lstStyle/>
          <a:p>
            <a:pPr algn="ctr"/>
            <a:r>
              <a:rPr lang="es-ES" sz="3600" dirty="0" smtClean="0"/>
              <a:t>DISPOCICIONES FINALES COMPLEMENTARIAS Y TRANSITORIAS</a:t>
            </a:r>
            <a:endParaRPr lang="es-ES" sz="3600" dirty="0"/>
          </a:p>
        </p:txBody>
      </p:sp>
      <p:sp>
        <p:nvSpPr>
          <p:cNvPr id="3" name="2 Marcador de contenido"/>
          <p:cNvSpPr>
            <a:spLocks noGrp="1"/>
          </p:cNvSpPr>
          <p:nvPr>
            <p:ph idx="1"/>
          </p:nvPr>
        </p:nvSpPr>
        <p:spPr>
          <a:xfrm>
            <a:off x="457200" y="1214422"/>
            <a:ext cx="8229600" cy="5110178"/>
          </a:xfrm>
        </p:spPr>
        <p:txBody>
          <a:bodyPr>
            <a:normAutofit fontScale="92500" lnSpcReduction="10000"/>
          </a:bodyPr>
          <a:lstStyle/>
          <a:p>
            <a:r>
              <a:rPr lang="es-ES" sz="1600" b="1" dirty="0" smtClean="0"/>
              <a:t>Primera.</a:t>
            </a:r>
            <a:r>
              <a:rPr lang="es-ES" sz="1600" dirty="0" smtClean="0"/>
              <a:t>- A partir de la vigencia de la presente los profesores que ingresen pertenecerán a esta ley que regirá el marco educativo</a:t>
            </a:r>
          </a:p>
          <a:p>
            <a:r>
              <a:rPr lang="es-ES" sz="1600" b="1" dirty="0" smtClean="0"/>
              <a:t>Segunda </a:t>
            </a:r>
            <a:r>
              <a:rPr lang="es-ES" sz="1600" dirty="0" smtClean="0"/>
              <a:t>.- El ministerio de educación  diseñara la incorporación a la presente ley</a:t>
            </a:r>
          </a:p>
          <a:p>
            <a:r>
              <a:rPr lang="es-ES" sz="1600" b="1" dirty="0" smtClean="0"/>
              <a:t>Tercera.- </a:t>
            </a:r>
            <a:r>
              <a:rPr lang="es-ES" sz="1600" dirty="0" smtClean="0"/>
              <a:t>Solo se reconocerá los títulos pedagógicos de instituciones de formación debidamente acreditadas</a:t>
            </a:r>
          </a:p>
          <a:p>
            <a:r>
              <a:rPr lang="es-ES" sz="1600" b="1" dirty="0" smtClean="0"/>
              <a:t>Cuarta </a:t>
            </a:r>
            <a:r>
              <a:rPr lang="es-ES" sz="1600" dirty="0" smtClean="0"/>
              <a:t>.-Los extranjeros con títulos pedagógicos revalidados podrán ejercer la docencia</a:t>
            </a:r>
          </a:p>
          <a:p>
            <a:r>
              <a:rPr lang="es-ES" sz="1600" b="1" dirty="0" smtClean="0"/>
              <a:t>Quinta .</a:t>
            </a:r>
            <a:r>
              <a:rPr lang="es-ES" sz="1600" dirty="0" smtClean="0"/>
              <a:t>-Los docentes de otras formaciones profesionales se rigen mediante la ley Nº28044</a:t>
            </a:r>
          </a:p>
          <a:p>
            <a:r>
              <a:rPr lang="es-ES" sz="1600" b="1" dirty="0" smtClean="0"/>
              <a:t>Sexta.</a:t>
            </a:r>
            <a:r>
              <a:rPr lang="es-ES" sz="1600" dirty="0" smtClean="0"/>
              <a:t>- Los docentes dela ley 24029 se encuentran comprendidos en la presente ley</a:t>
            </a:r>
          </a:p>
          <a:p>
            <a:r>
              <a:rPr lang="es-ES" sz="1600" b="1" dirty="0" smtClean="0"/>
              <a:t>Sétima</a:t>
            </a:r>
            <a:r>
              <a:rPr lang="es-ES" sz="1600" dirty="0" smtClean="0"/>
              <a:t>.- Los profesores que estén en esta ley y deseen laborar en otras instancias educativas deberán recibir capacitación previa</a:t>
            </a:r>
          </a:p>
          <a:p>
            <a:r>
              <a:rPr lang="es-ES" sz="1600" b="1" dirty="0" smtClean="0"/>
              <a:t>Octava.</a:t>
            </a:r>
            <a:r>
              <a:rPr lang="es-ES" sz="1600" dirty="0" smtClean="0"/>
              <a:t>- Los profesores que acrediten tiempo de servicio y cumplan con los requisitos </a:t>
            </a:r>
            <a:r>
              <a:rPr lang="es-ES" sz="1600" dirty="0" err="1" smtClean="0"/>
              <a:t>podran</a:t>
            </a:r>
            <a:r>
              <a:rPr lang="es-ES" sz="1600" dirty="0" smtClean="0"/>
              <a:t> postular al nivel que les corresponda de acuerdo a las plazas disponibles</a:t>
            </a:r>
          </a:p>
          <a:p>
            <a:r>
              <a:rPr lang="es-ES" sz="1600" b="1" dirty="0" smtClean="0"/>
              <a:t>Novena</a:t>
            </a:r>
            <a:r>
              <a:rPr lang="es-ES" sz="1600" dirty="0" smtClean="0"/>
              <a:t>.- El ministerio de educación normara la presente ley en los próximos 180 días hábiles luego de su publicación</a:t>
            </a:r>
          </a:p>
          <a:p>
            <a:r>
              <a:rPr lang="es-ES" sz="1600" b="1" dirty="0" smtClean="0"/>
              <a:t>Decima.</a:t>
            </a:r>
            <a:r>
              <a:rPr lang="es-ES" sz="1600" dirty="0" smtClean="0"/>
              <a:t>- Deróguese los artículos 1º.2ºde la ley 27911</a:t>
            </a:r>
          </a:p>
          <a:p>
            <a:r>
              <a:rPr lang="es-ES" sz="1600" b="1" dirty="0" smtClean="0"/>
              <a:t>Decimo primera</a:t>
            </a:r>
            <a:r>
              <a:rPr lang="es-ES" sz="1600" dirty="0" smtClean="0"/>
              <a:t>:_ Derogase o déjense sin efecto todas las leyes que se opongan a esta ley</a:t>
            </a:r>
          </a:p>
          <a:p>
            <a:r>
              <a:rPr lang="es-ES" sz="1600" b="1" dirty="0" smtClean="0"/>
              <a:t>Decimo segunda</a:t>
            </a:r>
            <a:r>
              <a:rPr lang="es-ES" sz="1600" dirty="0" smtClean="0"/>
              <a:t>.- En tanto no se incorporen los maestros seguirán afiliados a la ley Nº24029 y a la Nº25212</a:t>
            </a:r>
          </a:p>
          <a:p>
            <a:r>
              <a:rPr lang="es-ES" sz="1600" b="1" dirty="0" smtClean="0"/>
              <a:t>Decimo tercera</a:t>
            </a:r>
            <a:r>
              <a:rPr lang="es-ES" sz="1600" dirty="0" smtClean="0"/>
              <a:t>.- Entiéndase por remuneración integra a los conceptos de carácter regular y permanente que de manera continua recibe el profesor</a:t>
            </a:r>
          </a:p>
          <a:p>
            <a:r>
              <a:rPr lang="es-ES" sz="1600" b="1" dirty="0" smtClean="0"/>
              <a:t>Decimo cuarta</a:t>
            </a:r>
            <a:r>
              <a:rPr lang="es-ES" sz="1600" dirty="0" smtClean="0"/>
              <a:t>.-  La presente ley entra en vigencia a partir del día siguiente de su publicación</a:t>
            </a:r>
          </a:p>
          <a:p>
            <a:endParaRPr lang="es-ES" sz="1600" dirty="0"/>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pPr eaLnBrk="1" hangingPunct="1"/>
            <a:r>
              <a:rPr lang="es-ES" sz="3200" smtClean="0"/>
              <a:t>DECRETO SUPREMO Nº003-2008-ED</a:t>
            </a:r>
            <a:endParaRPr lang="es-ES_tradnl" sz="3200" smtClean="0"/>
          </a:p>
        </p:txBody>
      </p:sp>
      <p:sp>
        <p:nvSpPr>
          <p:cNvPr id="2051" name="Rectangle 3"/>
          <p:cNvSpPr>
            <a:spLocks noGrp="1" noChangeArrowheads="1"/>
          </p:cNvSpPr>
          <p:nvPr>
            <p:ph type="body" idx="1"/>
          </p:nvPr>
        </p:nvSpPr>
        <p:spPr>
          <a:xfrm>
            <a:off x="250825" y="3992563"/>
            <a:ext cx="8893175" cy="2865437"/>
          </a:xfrm>
        </p:spPr>
        <p:txBody>
          <a:bodyPr/>
          <a:lstStyle/>
          <a:p>
            <a:pPr algn="ctr" eaLnBrk="1" hangingPunct="1">
              <a:buFontTx/>
              <a:buNone/>
            </a:pPr>
            <a:r>
              <a:rPr lang="es-ES_tradnl" b="1" smtClean="0"/>
              <a:t>REGLAMENTO DE LA LEY QUE MODIFICA LA LEY DEL PROFESORADO EN LO REFERIDO A LA CARRERA PÚBLICA MAGISTERIAL LEY Nº 29062</a:t>
            </a:r>
          </a:p>
        </p:txBody>
      </p:sp>
      <p:pic>
        <p:nvPicPr>
          <p:cNvPr id="2052" name="Picture 7" descr="ANd9GcQE_715pg7372mG_Y5AZRQXpTm13dpVcM1I6fzXr1SD47O-D8Os"/>
          <p:cNvPicPr>
            <a:picLocks noChangeAspect="1" noChangeArrowheads="1"/>
          </p:cNvPicPr>
          <p:nvPr/>
        </p:nvPicPr>
        <p:blipFill>
          <a:blip r:embed="rId2"/>
          <a:srcRect/>
          <a:stretch>
            <a:fillRect/>
          </a:stretch>
        </p:blipFill>
        <p:spPr bwMode="auto">
          <a:xfrm>
            <a:off x="2428860" y="1357298"/>
            <a:ext cx="4368566" cy="21590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39750" y="260350"/>
            <a:ext cx="7772400" cy="1470025"/>
          </a:xfrm>
        </p:spPr>
        <p:txBody>
          <a:bodyPr/>
          <a:lstStyle/>
          <a:p>
            <a:pPr eaLnBrk="1" hangingPunct="1"/>
            <a:r>
              <a:rPr lang="es-ES_tradnl" sz="2400" b="1" smtClean="0"/>
              <a:t>REGLAMENTO DE LA LEY QUE MODIFICA LA LEY DEL PROFESORADO EN LO REFERIDO A LA CARRERA PÚBLICA MAGISTERIAL LEY Nº 29062</a:t>
            </a:r>
          </a:p>
        </p:txBody>
      </p:sp>
      <p:sp>
        <p:nvSpPr>
          <p:cNvPr id="3075" name="Rectangle 3"/>
          <p:cNvSpPr>
            <a:spLocks noGrp="1" noChangeArrowheads="1"/>
          </p:cNvSpPr>
          <p:nvPr>
            <p:ph type="subTitle" idx="1"/>
          </p:nvPr>
        </p:nvSpPr>
        <p:spPr>
          <a:xfrm>
            <a:off x="611188" y="1773238"/>
            <a:ext cx="7848600" cy="4535487"/>
          </a:xfrm>
        </p:spPr>
        <p:txBody>
          <a:bodyPr/>
          <a:lstStyle/>
          <a:p>
            <a:pPr algn="just" eaLnBrk="1" hangingPunct="1">
              <a:lnSpc>
                <a:spcPct val="80000"/>
              </a:lnSpc>
            </a:pPr>
            <a:r>
              <a:rPr lang="es-ES_tradnl" sz="2000" b="1" u="sng" smtClean="0"/>
              <a:t>CAPÍTULO I</a:t>
            </a:r>
            <a:endParaRPr lang="es-ES_tradnl" sz="2000" b="1" smtClean="0"/>
          </a:p>
          <a:p>
            <a:pPr algn="just" eaLnBrk="1" hangingPunct="1">
              <a:lnSpc>
                <a:spcPct val="80000"/>
              </a:lnSpc>
            </a:pPr>
            <a:r>
              <a:rPr lang="es-ES_tradnl" sz="2000" b="1" smtClean="0"/>
              <a:t>DISPOSICIONES GENERALES</a:t>
            </a:r>
          </a:p>
          <a:p>
            <a:pPr algn="just" eaLnBrk="1" hangingPunct="1">
              <a:lnSpc>
                <a:spcPct val="80000"/>
              </a:lnSpc>
            </a:pPr>
            <a:r>
              <a:rPr lang="es-ES_tradnl" sz="2000" b="1" smtClean="0"/>
              <a:t>Artículo 1º.- Objeto de la norma</a:t>
            </a:r>
          </a:p>
          <a:p>
            <a:pPr algn="just" eaLnBrk="1" hangingPunct="1">
              <a:lnSpc>
                <a:spcPct val="80000"/>
              </a:lnSpc>
            </a:pPr>
            <a:r>
              <a:rPr lang="es-ES_tradnl" sz="2000" b="1" smtClean="0"/>
              <a:t>Artículo 2º.- Ámbito de aplicación</a:t>
            </a:r>
            <a:endParaRPr lang="es-ES_tradnl" sz="2000" b="1" u="sng" smtClean="0"/>
          </a:p>
          <a:p>
            <a:pPr algn="just" eaLnBrk="1" hangingPunct="1">
              <a:lnSpc>
                <a:spcPct val="80000"/>
              </a:lnSpc>
            </a:pPr>
            <a:r>
              <a:rPr lang="es-ES_tradnl" sz="2000" b="1" u="sng" smtClean="0"/>
              <a:t>CAPÍTULO II</a:t>
            </a:r>
            <a:endParaRPr lang="es-ES_tradnl" sz="2000" b="1" smtClean="0"/>
          </a:p>
          <a:p>
            <a:pPr algn="just" eaLnBrk="1" hangingPunct="1">
              <a:lnSpc>
                <a:spcPct val="80000"/>
              </a:lnSpc>
            </a:pPr>
            <a:r>
              <a:rPr lang="es-ES_tradnl" sz="2000" b="1" smtClean="0"/>
              <a:t>ESTRUCTURA Y ORGANIZACIÓN</a:t>
            </a:r>
          </a:p>
          <a:p>
            <a:pPr algn="just" eaLnBrk="1" hangingPunct="1">
              <a:lnSpc>
                <a:spcPct val="80000"/>
              </a:lnSpc>
            </a:pPr>
            <a:r>
              <a:rPr lang="es-ES_tradnl" sz="2000" b="1" smtClean="0"/>
              <a:t>DE LA CARRERA PÚBLICA MAGISTERIAL</a:t>
            </a:r>
          </a:p>
          <a:p>
            <a:pPr algn="just" eaLnBrk="1" hangingPunct="1">
              <a:lnSpc>
                <a:spcPct val="80000"/>
              </a:lnSpc>
            </a:pPr>
            <a:r>
              <a:rPr lang="es-ES_tradnl" sz="2000" b="1" smtClean="0"/>
              <a:t>Artículo 3º.- Niveles de la Carrera</a:t>
            </a:r>
          </a:p>
          <a:p>
            <a:pPr algn="just" eaLnBrk="1" hangingPunct="1">
              <a:lnSpc>
                <a:spcPct val="80000"/>
              </a:lnSpc>
            </a:pPr>
            <a:r>
              <a:rPr lang="es-ES_tradnl" sz="2000" b="1" smtClean="0"/>
              <a:t>Artículo 4º.- Áreas de la Carrera</a:t>
            </a:r>
          </a:p>
          <a:p>
            <a:pPr algn="just" eaLnBrk="1" hangingPunct="1">
              <a:lnSpc>
                <a:spcPct val="80000"/>
              </a:lnSpc>
            </a:pPr>
            <a:r>
              <a:rPr lang="es-ES_tradnl" sz="2000" b="1" smtClean="0"/>
              <a:t>Artículo 5º.- Área de Gestión Pedagógica</a:t>
            </a:r>
          </a:p>
          <a:p>
            <a:pPr algn="just" eaLnBrk="1" hangingPunct="1">
              <a:lnSpc>
                <a:spcPct val="80000"/>
              </a:lnSpc>
            </a:pPr>
            <a:r>
              <a:rPr lang="es-ES_tradnl" sz="2000" b="1" smtClean="0"/>
              <a:t>Artículo 6º.- Área de Gestión Institucional</a:t>
            </a:r>
          </a:p>
          <a:p>
            <a:pPr algn="just" eaLnBrk="1" hangingPunct="1">
              <a:lnSpc>
                <a:spcPct val="80000"/>
              </a:lnSpc>
            </a:pPr>
            <a:r>
              <a:rPr lang="es-ES_tradnl" sz="2000" b="1" smtClean="0"/>
              <a:t>Artículo 7º.- Área de Investigación</a:t>
            </a:r>
          </a:p>
          <a:p>
            <a:pPr algn="just" eaLnBrk="1" hangingPunct="1">
              <a:lnSpc>
                <a:spcPct val="80000"/>
              </a:lnSpc>
            </a:pPr>
            <a:r>
              <a:rPr lang="es-ES_tradnl" sz="2000" b="1" smtClean="0"/>
              <a:t>Artículo 8º.- Evaluación</a:t>
            </a:r>
          </a:p>
          <a:p>
            <a:pPr algn="just" eaLnBrk="1" hangingPunct="1">
              <a:lnSpc>
                <a:spcPct val="80000"/>
              </a:lnSpc>
            </a:pPr>
            <a:r>
              <a:rPr lang="es-ES_tradnl" sz="2000" b="1" smtClean="0"/>
              <a:t>Artículo 9º.- Evaluación obligatoria y voluntaria</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539750" y="260350"/>
            <a:ext cx="7772400" cy="1470025"/>
          </a:xfrm>
        </p:spPr>
        <p:txBody>
          <a:bodyPr/>
          <a:lstStyle/>
          <a:p>
            <a:pPr eaLnBrk="1" hangingPunct="1"/>
            <a:r>
              <a:rPr lang="es-ES_tradnl" sz="2400" b="1" smtClean="0"/>
              <a:t>REGLAMENTO DE LA LEY QUE MODIFICA LA LEY DEL PROFESORADO EN LO REFERIDO A LA CARRERA PÚBLICA MAGISTERIAL LEY Nº 29062</a:t>
            </a:r>
          </a:p>
        </p:txBody>
      </p:sp>
      <p:sp>
        <p:nvSpPr>
          <p:cNvPr id="4099" name="Rectangle 3"/>
          <p:cNvSpPr>
            <a:spLocks noGrp="1" noChangeArrowheads="1"/>
          </p:cNvSpPr>
          <p:nvPr>
            <p:ph type="subTitle" idx="1"/>
          </p:nvPr>
        </p:nvSpPr>
        <p:spPr>
          <a:xfrm>
            <a:off x="611188" y="1773238"/>
            <a:ext cx="7848600" cy="4535487"/>
          </a:xfrm>
        </p:spPr>
        <p:txBody>
          <a:bodyPr/>
          <a:lstStyle/>
          <a:p>
            <a:pPr algn="just" eaLnBrk="1" hangingPunct="1">
              <a:lnSpc>
                <a:spcPct val="80000"/>
              </a:lnSpc>
            </a:pPr>
            <a:r>
              <a:rPr lang="es-ES_tradnl" sz="1800" b="1" smtClean="0"/>
              <a:t>CAPÍTULO III</a:t>
            </a:r>
          </a:p>
          <a:p>
            <a:pPr algn="just" eaLnBrk="1" hangingPunct="1">
              <a:lnSpc>
                <a:spcPct val="80000"/>
              </a:lnSpc>
            </a:pPr>
            <a:r>
              <a:rPr lang="es-ES_tradnl" sz="1800" b="1" smtClean="0"/>
              <a:t>COMPETENCIAS DE LAS INSTANCIAS</a:t>
            </a:r>
          </a:p>
          <a:p>
            <a:pPr algn="just" eaLnBrk="1" hangingPunct="1">
              <a:lnSpc>
                <a:spcPct val="80000"/>
              </a:lnSpc>
            </a:pPr>
            <a:r>
              <a:rPr lang="es-ES_tradnl" sz="1800" b="1" smtClean="0"/>
              <a:t>DE GESTIÓN EDUCATIVA EN RELACIÓN</a:t>
            </a:r>
          </a:p>
          <a:p>
            <a:pPr algn="just" eaLnBrk="1" hangingPunct="1">
              <a:lnSpc>
                <a:spcPct val="80000"/>
              </a:lnSpc>
            </a:pPr>
            <a:r>
              <a:rPr lang="es-ES_tradnl" sz="1800" b="1" smtClean="0"/>
              <a:t>A LA CARRERA PÚBLICA MAGISTERIAL</a:t>
            </a:r>
          </a:p>
          <a:p>
            <a:pPr algn="just" eaLnBrk="1" hangingPunct="1">
              <a:lnSpc>
                <a:spcPct val="80000"/>
              </a:lnSpc>
            </a:pPr>
            <a:r>
              <a:rPr lang="es-ES_tradnl" sz="1800" b="1" smtClean="0"/>
              <a:t>Artículo 10º.- Competencias de la institución educativa</a:t>
            </a:r>
          </a:p>
          <a:p>
            <a:pPr algn="just" eaLnBrk="1" hangingPunct="1">
              <a:lnSpc>
                <a:spcPct val="80000"/>
              </a:lnSpc>
            </a:pPr>
            <a:r>
              <a:rPr lang="es-ES_tradnl" sz="1800" b="1" smtClean="0"/>
              <a:t>Artículo 11º.- Competencias de la Unidad de Gestión Educativa Local</a:t>
            </a:r>
          </a:p>
          <a:p>
            <a:pPr algn="just" eaLnBrk="1" hangingPunct="1">
              <a:lnSpc>
                <a:spcPct val="80000"/>
              </a:lnSpc>
            </a:pPr>
            <a:r>
              <a:rPr lang="es-ES_tradnl" sz="1800" b="1" smtClean="0"/>
              <a:t>Artículo 12º.- Competencias de la Dirección Regional de Educación.</a:t>
            </a:r>
          </a:p>
          <a:p>
            <a:pPr algn="just" eaLnBrk="1" hangingPunct="1">
              <a:lnSpc>
                <a:spcPct val="80000"/>
              </a:lnSpc>
            </a:pPr>
            <a:r>
              <a:rPr lang="es-ES_tradnl" sz="1800" b="1" smtClean="0"/>
              <a:t>Artículo 13º.- Competencias del Ministerio de Educación</a:t>
            </a:r>
            <a:endParaRPr lang="es-ES_tradnl" sz="1800" b="1" u="sng" smtClean="0"/>
          </a:p>
          <a:p>
            <a:pPr algn="just" eaLnBrk="1" hangingPunct="1">
              <a:lnSpc>
                <a:spcPct val="80000"/>
              </a:lnSpc>
            </a:pPr>
            <a:r>
              <a:rPr lang="es-ES_tradnl" sz="1800" b="1" u="sng" smtClean="0"/>
              <a:t>CAPÍTULO IV</a:t>
            </a:r>
            <a:endParaRPr lang="es-ES_tradnl" sz="1800" b="1" smtClean="0"/>
          </a:p>
          <a:p>
            <a:pPr algn="just" eaLnBrk="1" hangingPunct="1">
              <a:lnSpc>
                <a:spcPct val="80000"/>
              </a:lnSpc>
            </a:pPr>
            <a:r>
              <a:rPr lang="es-ES_tradnl" sz="1800" b="1" smtClean="0"/>
              <a:t>EL ESCALAFÓN MAGISTERIAL</a:t>
            </a:r>
          </a:p>
          <a:p>
            <a:pPr algn="just" eaLnBrk="1" hangingPunct="1">
              <a:lnSpc>
                <a:spcPct val="80000"/>
              </a:lnSpc>
            </a:pPr>
            <a:r>
              <a:rPr lang="es-ES_tradnl" sz="1800" b="1" smtClean="0"/>
              <a:t>Artículo 14º.- El sistema nacional de escalafón magisterial</a:t>
            </a:r>
          </a:p>
          <a:p>
            <a:pPr algn="just" eaLnBrk="1" hangingPunct="1">
              <a:lnSpc>
                <a:spcPct val="80000"/>
              </a:lnSpc>
            </a:pPr>
            <a:r>
              <a:rPr lang="es-ES_tradnl" sz="1800" b="1" smtClean="0"/>
              <a:t>Artículo 15º.- Información del registro escalafonario</a:t>
            </a:r>
          </a:p>
          <a:p>
            <a:pPr algn="just" eaLnBrk="1" hangingPunct="1">
              <a:lnSpc>
                <a:spcPct val="80000"/>
              </a:lnSpc>
            </a:pPr>
            <a:r>
              <a:rPr lang="es-ES_tradnl" sz="1800" b="1" smtClean="0"/>
              <a:t>Artículo 16º.- Actualización del Registro</a:t>
            </a:r>
          </a:p>
          <a:p>
            <a:pPr algn="just" eaLnBrk="1" hangingPunct="1">
              <a:lnSpc>
                <a:spcPct val="80000"/>
              </a:lnSpc>
            </a:pPr>
            <a:r>
              <a:rPr lang="es-ES_tradnl" sz="1800" b="1" smtClean="0"/>
              <a:t>Artículo 17º.- Registro de estímulos y sanciones en el escalafón magisterial</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539750" y="260350"/>
            <a:ext cx="7772400" cy="1470025"/>
          </a:xfrm>
        </p:spPr>
        <p:txBody>
          <a:bodyPr/>
          <a:lstStyle/>
          <a:p>
            <a:pPr eaLnBrk="1" hangingPunct="1"/>
            <a:r>
              <a:rPr lang="es-ES_tradnl" sz="2400" b="1" smtClean="0"/>
              <a:t>REGLAMENTO DE LA LEY QUE MODIFICA LA LEY DEL PROFESORADO EN LO REFERIDO A LA CARRERA PÚBLICA MAGISTERIAL LEY Nº 29062</a:t>
            </a:r>
          </a:p>
        </p:txBody>
      </p:sp>
      <p:sp>
        <p:nvSpPr>
          <p:cNvPr id="5123" name="Rectangle 3"/>
          <p:cNvSpPr>
            <a:spLocks noGrp="1" noChangeArrowheads="1"/>
          </p:cNvSpPr>
          <p:nvPr>
            <p:ph type="subTitle" idx="1"/>
          </p:nvPr>
        </p:nvSpPr>
        <p:spPr>
          <a:xfrm>
            <a:off x="611188" y="1773238"/>
            <a:ext cx="7848600" cy="4535487"/>
          </a:xfrm>
        </p:spPr>
        <p:txBody>
          <a:bodyPr/>
          <a:lstStyle/>
          <a:p>
            <a:pPr algn="just" eaLnBrk="1" hangingPunct="1">
              <a:lnSpc>
                <a:spcPct val="80000"/>
              </a:lnSpc>
            </a:pPr>
            <a:r>
              <a:rPr lang="es-ES_tradnl" sz="1800" b="1" u="sng" smtClean="0"/>
              <a:t>CAPÍTULO V</a:t>
            </a:r>
            <a:endParaRPr lang="es-ES_tradnl" sz="1800" b="1" smtClean="0"/>
          </a:p>
          <a:p>
            <a:pPr algn="just" eaLnBrk="1" hangingPunct="1">
              <a:lnSpc>
                <a:spcPct val="80000"/>
              </a:lnSpc>
            </a:pPr>
            <a:r>
              <a:rPr lang="es-ES_tradnl" sz="1800" b="1" smtClean="0"/>
              <a:t>INGRESO AL ÁREA DE GESTIÓN PEDAGÓGICA</a:t>
            </a:r>
          </a:p>
          <a:p>
            <a:pPr algn="just" eaLnBrk="1" hangingPunct="1">
              <a:lnSpc>
                <a:spcPct val="80000"/>
              </a:lnSpc>
            </a:pPr>
            <a:r>
              <a:rPr lang="es-ES_tradnl" sz="1800" b="1" smtClean="0"/>
              <a:t>Artículo 18º.- Ingreso a la carrera pública magisterial</a:t>
            </a:r>
          </a:p>
          <a:p>
            <a:pPr algn="just" eaLnBrk="1" hangingPunct="1">
              <a:lnSpc>
                <a:spcPct val="80000"/>
              </a:lnSpc>
            </a:pPr>
            <a:r>
              <a:rPr lang="es-ES_tradnl" sz="1800" b="1" smtClean="0"/>
              <a:t>Artículo 19º.- Requisitos para el ingreso</a:t>
            </a:r>
          </a:p>
          <a:p>
            <a:pPr algn="just" eaLnBrk="1" hangingPunct="1">
              <a:lnSpc>
                <a:spcPct val="80000"/>
              </a:lnSpc>
            </a:pPr>
            <a:r>
              <a:rPr lang="es-ES_tradnl" sz="1800" b="1" smtClean="0"/>
              <a:t>Artículo 20º.-Postulación de profesores extranjeros</a:t>
            </a:r>
          </a:p>
          <a:p>
            <a:pPr algn="just" eaLnBrk="1" hangingPunct="1">
              <a:lnSpc>
                <a:spcPct val="80000"/>
              </a:lnSpc>
            </a:pPr>
            <a:r>
              <a:rPr lang="es-ES_tradnl" sz="1800" b="1" smtClean="0"/>
              <a:t>Artículo 21º.- Etapas del concurso público para el ingreso</a:t>
            </a:r>
          </a:p>
          <a:p>
            <a:pPr algn="just" eaLnBrk="1" hangingPunct="1">
              <a:lnSpc>
                <a:spcPct val="80000"/>
              </a:lnSpc>
            </a:pPr>
            <a:r>
              <a:rPr lang="es-ES_tradnl" sz="1800" b="1" smtClean="0"/>
              <a:t>Artículo 22º.- Etapa nacional de la evaluación.</a:t>
            </a:r>
          </a:p>
          <a:p>
            <a:pPr algn="just" eaLnBrk="1" hangingPunct="1">
              <a:lnSpc>
                <a:spcPct val="80000"/>
              </a:lnSpc>
            </a:pPr>
            <a:r>
              <a:rPr lang="es-ES_tradnl" sz="1800" b="1" smtClean="0"/>
              <a:t>Artículo 23º.- Publicación de resultados de la etapa nacional.</a:t>
            </a:r>
          </a:p>
          <a:p>
            <a:pPr algn="just" eaLnBrk="1" hangingPunct="1">
              <a:lnSpc>
                <a:spcPct val="80000"/>
              </a:lnSpc>
            </a:pPr>
            <a:r>
              <a:rPr lang="es-ES_tradnl" sz="1800" b="1" smtClean="0"/>
              <a:t>Artículo 24º.- Etapa institucional</a:t>
            </a:r>
          </a:p>
          <a:p>
            <a:pPr algn="just" eaLnBrk="1" hangingPunct="1">
              <a:lnSpc>
                <a:spcPct val="80000"/>
              </a:lnSpc>
            </a:pPr>
            <a:r>
              <a:rPr lang="es-ES_tradnl" sz="1800" b="1" smtClean="0"/>
              <a:t>Artículo 25º.- Publicación de resultados de la etapa institucional</a:t>
            </a:r>
          </a:p>
          <a:p>
            <a:pPr algn="just" eaLnBrk="1" hangingPunct="1">
              <a:lnSpc>
                <a:spcPct val="80000"/>
              </a:lnSpc>
            </a:pPr>
            <a:r>
              <a:rPr lang="es-ES_tradnl" sz="1800" b="1" smtClean="0"/>
              <a:t>Artículo 26º.- Presentación de reclamos y reconocimiento del ganador</a:t>
            </a:r>
          </a:p>
          <a:p>
            <a:pPr algn="just" eaLnBrk="1" hangingPunct="1">
              <a:lnSpc>
                <a:spcPct val="80000"/>
              </a:lnSpc>
            </a:pPr>
            <a:r>
              <a:rPr lang="es-ES_tradnl" sz="1800" b="1" smtClean="0"/>
              <a:t>Artículo 27º.- Nombramiento</a:t>
            </a:r>
          </a:p>
          <a:p>
            <a:pPr algn="just" eaLnBrk="1" hangingPunct="1">
              <a:lnSpc>
                <a:spcPct val="80000"/>
              </a:lnSpc>
            </a:pPr>
            <a:r>
              <a:rPr lang="es-ES_tradnl" sz="1800" b="1" smtClean="0"/>
              <a:t>Artículo 28º.- Falsedad de documentos</a:t>
            </a:r>
          </a:p>
          <a:p>
            <a:pPr algn="just" eaLnBrk="1" hangingPunct="1">
              <a:lnSpc>
                <a:spcPct val="80000"/>
              </a:lnSpc>
            </a:pPr>
            <a:r>
              <a:rPr lang="es-ES_tradnl" sz="1800" b="1" smtClean="0"/>
              <a:t>Artículo 29º.- Plazas vacantes desiertas</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539750" y="260350"/>
            <a:ext cx="7772400" cy="1470025"/>
          </a:xfrm>
        </p:spPr>
        <p:txBody>
          <a:bodyPr/>
          <a:lstStyle/>
          <a:p>
            <a:pPr eaLnBrk="1" hangingPunct="1"/>
            <a:r>
              <a:rPr lang="es-ES_tradnl" sz="2400" b="1" smtClean="0"/>
              <a:t>REGLAMENTO DE LA LEY QUE MODIFICA LA LEY DEL PROFESORADO EN LO REFERIDO A LA CARRERA PÚBLICA MAGISTERIAL LEY Nº 29062</a:t>
            </a:r>
          </a:p>
        </p:txBody>
      </p:sp>
      <p:sp>
        <p:nvSpPr>
          <p:cNvPr id="6147" name="Rectangle 3"/>
          <p:cNvSpPr>
            <a:spLocks noGrp="1" noChangeArrowheads="1"/>
          </p:cNvSpPr>
          <p:nvPr>
            <p:ph type="subTitle" idx="1"/>
          </p:nvPr>
        </p:nvSpPr>
        <p:spPr>
          <a:xfrm>
            <a:off x="611188" y="1773238"/>
            <a:ext cx="8208962" cy="5084762"/>
          </a:xfrm>
        </p:spPr>
        <p:txBody>
          <a:bodyPr/>
          <a:lstStyle/>
          <a:p>
            <a:pPr algn="just" eaLnBrk="1" hangingPunct="1">
              <a:lnSpc>
                <a:spcPct val="80000"/>
              </a:lnSpc>
            </a:pPr>
            <a:r>
              <a:rPr lang="es-ES_tradnl" sz="1600" b="1" u="sng" smtClean="0"/>
              <a:t>CAPÍTULO VI</a:t>
            </a:r>
            <a:endParaRPr lang="es-ES_tradnl" sz="1600" b="1" smtClean="0"/>
          </a:p>
          <a:p>
            <a:pPr algn="just" eaLnBrk="1" hangingPunct="1">
              <a:lnSpc>
                <a:spcPct val="80000"/>
              </a:lnSpc>
            </a:pPr>
            <a:r>
              <a:rPr lang="es-ES_tradnl" sz="1600" b="1" smtClean="0"/>
              <a:t>INSERCIÓN DOCENTE</a:t>
            </a:r>
          </a:p>
          <a:p>
            <a:pPr algn="just" eaLnBrk="1" hangingPunct="1">
              <a:lnSpc>
                <a:spcPct val="80000"/>
              </a:lnSpc>
            </a:pPr>
            <a:r>
              <a:rPr lang="es-ES_tradnl" sz="1600" b="1" smtClean="0"/>
              <a:t>Artículo 31º.- Período de inserción del profesor nombrado.</a:t>
            </a:r>
          </a:p>
          <a:p>
            <a:pPr algn="just" eaLnBrk="1" hangingPunct="1">
              <a:lnSpc>
                <a:spcPct val="80000"/>
              </a:lnSpc>
            </a:pPr>
            <a:r>
              <a:rPr lang="es-ES_tradnl" sz="1600" b="1" smtClean="0"/>
              <a:t>Artículo 32º.- Funciones del profesor a cargo del período de inserción</a:t>
            </a:r>
          </a:p>
          <a:p>
            <a:pPr algn="just" eaLnBrk="1" hangingPunct="1">
              <a:lnSpc>
                <a:spcPct val="80000"/>
              </a:lnSpc>
            </a:pPr>
            <a:r>
              <a:rPr lang="es-ES_tradnl" sz="1600" b="1" smtClean="0"/>
              <a:t>Artículo 33º.- Funciones del profesor en período de inserción</a:t>
            </a:r>
          </a:p>
          <a:p>
            <a:pPr algn="just" eaLnBrk="1" hangingPunct="1">
              <a:lnSpc>
                <a:spcPct val="80000"/>
              </a:lnSpc>
            </a:pPr>
            <a:r>
              <a:rPr lang="es-ES_tradnl" sz="1600" b="1" smtClean="0"/>
              <a:t>Artículo 34º.- Resultados de la evaluación del período de inserción</a:t>
            </a:r>
            <a:endParaRPr lang="es-ES_tradnl" sz="1600" b="1" u="sng" smtClean="0"/>
          </a:p>
          <a:p>
            <a:pPr algn="just" eaLnBrk="1" hangingPunct="1">
              <a:lnSpc>
                <a:spcPct val="80000"/>
              </a:lnSpc>
            </a:pPr>
            <a:r>
              <a:rPr lang="es-ES_tradnl" sz="1600" b="1" u="sng" smtClean="0"/>
              <a:t>CAPÍTULO VII</a:t>
            </a:r>
            <a:endParaRPr lang="es-ES_tradnl" sz="1600" b="1" smtClean="0"/>
          </a:p>
          <a:p>
            <a:pPr algn="just" eaLnBrk="1" hangingPunct="1">
              <a:lnSpc>
                <a:spcPct val="80000"/>
              </a:lnSpc>
            </a:pPr>
            <a:r>
              <a:rPr lang="es-ES_tradnl" sz="1600" b="1" smtClean="0"/>
              <a:t>INGRESO A LAS ÁREAS DE GESTIÓN</a:t>
            </a:r>
          </a:p>
          <a:p>
            <a:pPr algn="just" eaLnBrk="1" hangingPunct="1">
              <a:lnSpc>
                <a:spcPct val="80000"/>
              </a:lnSpc>
            </a:pPr>
            <a:r>
              <a:rPr lang="es-ES_tradnl" sz="1600" b="1" smtClean="0"/>
              <a:t>INSTITUCIONAL Y DE INVESTIGACIÓN</a:t>
            </a:r>
          </a:p>
          <a:p>
            <a:pPr algn="just" eaLnBrk="1" hangingPunct="1">
              <a:lnSpc>
                <a:spcPct val="80000"/>
              </a:lnSpc>
            </a:pPr>
            <a:r>
              <a:rPr lang="es-ES_tradnl" sz="1600" b="1" smtClean="0"/>
              <a:t>Artículo 35º.- Concurso para cubrir plazas de Director y Subdirector.</a:t>
            </a:r>
          </a:p>
          <a:p>
            <a:pPr algn="just" eaLnBrk="1" hangingPunct="1">
              <a:lnSpc>
                <a:spcPct val="80000"/>
              </a:lnSpc>
            </a:pPr>
            <a:r>
              <a:rPr lang="es-ES_tradnl" sz="1600" b="1" smtClean="0"/>
              <a:t>Artículo 36º.- Duración del cargo de director y subdirector</a:t>
            </a:r>
          </a:p>
          <a:p>
            <a:pPr algn="just" eaLnBrk="1" hangingPunct="1">
              <a:lnSpc>
                <a:spcPct val="80000"/>
              </a:lnSpc>
            </a:pPr>
            <a:r>
              <a:rPr lang="es-ES_tradnl" sz="1600" b="1" smtClean="0"/>
              <a:t>Artículo 37º.- Proceso del concurso público de selección de profesores en el área de gestión institucional.</a:t>
            </a:r>
          </a:p>
          <a:p>
            <a:pPr algn="just" eaLnBrk="1" hangingPunct="1">
              <a:lnSpc>
                <a:spcPct val="80000"/>
              </a:lnSpc>
            </a:pPr>
            <a:r>
              <a:rPr lang="es-ES_tradnl" sz="1600" b="1" smtClean="0"/>
              <a:t>Artículo 38º.- Requisitos generales para postular al cargo de director</a:t>
            </a:r>
          </a:p>
          <a:p>
            <a:pPr algn="just" eaLnBrk="1" hangingPunct="1">
              <a:lnSpc>
                <a:spcPct val="80000"/>
              </a:lnSpc>
            </a:pPr>
            <a:r>
              <a:rPr lang="es-ES_tradnl" sz="1600" b="1" smtClean="0"/>
              <a:t>Artículo 39º.- Requisitos generales para postular al</a:t>
            </a:r>
          </a:p>
          <a:p>
            <a:pPr algn="just" eaLnBrk="1" hangingPunct="1">
              <a:lnSpc>
                <a:spcPct val="80000"/>
              </a:lnSpc>
            </a:pPr>
            <a:r>
              <a:rPr lang="es-ES_tradnl" sz="1600" b="1" smtClean="0"/>
              <a:t>cargo de subdirector</a:t>
            </a:r>
          </a:p>
          <a:p>
            <a:pPr algn="just" eaLnBrk="1" hangingPunct="1">
              <a:lnSpc>
                <a:spcPct val="80000"/>
              </a:lnSpc>
            </a:pPr>
            <a:r>
              <a:rPr lang="es-ES_tradnl" sz="1600" b="1" smtClean="0"/>
              <a:t>Artículo 40º.- Requisitos especíﬁ cos para los cargos de director o subdirector</a:t>
            </a:r>
          </a:p>
          <a:p>
            <a:pPr algn="just" eaLnBrk="1" hangingPunct="1">
              <a:lnSpc>
                <a:spcPct val="80000"/>
              </a:lnSpc>
            </a:pPr>
            <a:r>
              <a:rPr lang="es-ES_tradnl" sz="1600" b="1" smtClean="0"/>
              <a:t>Artículo 41º.- Requisitos para cubrir plazas en las áreas de gestión institucional e investigación educativa en las Direcciones Regionales de Educación y Unidades de Gestión Educativa Local.</a:t>
            </a:r>
          </a:p>
          <a:p>
            <a:pPr algn="just" eaLnBrk="1" hangingPunct="1">
              <a:lnSpc>
                <a:spcPct val="80000"/>
              </a:lnSpc>
            </a:pPr>
            <a:r>
              <a:rPr lang="es-ES_tradnl" sz="1600" b="1" smtClean="0"/>
              <a:t>Artículo 42º.- Selección de profesores en el área de Investigación.</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539750" y="260350"/>
            <a:ext cx="7772400" cy="1470025"/>
          </a:xfrm>
        </p:spPr>
        <p:txBody>
          <a:bodyPr/>
          <a:lstStyle/>
          <a:p>
            <a:pPr eaLnBrk="1" hangingPunct="1"/>
            <a:r>
              <a:rPr lang="es-ES_tradnl" sz="2400" b="1" smtClean="0"/>
              <a:t>REGLAMENTO DE LA LEY QUE MODIFICA LA LEY DEL PROFESORADO EN LO REFERIDO A LA CARRERA PÚBLICA MAGISTERIAL LEY Nº 29062</a:t>
            </a:r>
          </a:p>
        </p:txBody>
      </p:sp>
      <p:sp>
        <p:nvSpPr>
          <p:cNvPr id="7171" name="Rectangle 3"/>
          <p:cNvSpPr>
            <a:spLocks noGrp="1" noChangeArrowheads="1"/>
          </p:cNvSpPr>
          <p:nvPr>
            <p:ph type="subTitle" idx="1"/>
          </p:nvPr>
        </p:nvSpPr>
        <p:spPr>
          <a:xfrm>
            <a:off x="611188" y="1773238"/>
            <a:ext cx="7848600" cy="4824412"/>
          </a:xfrm>
        </p:spPr>
        <p:txBody>
          <a:bodyPr/>
          <a:lstStyle/>
          <a:p>
            <a:pPr algn="just" eaLnBrk="1" hangingPunct="1">
              <a:lnSpc>
                <a:spcPct val="80000"/>
              </a:lnSpc>
            </a:pPr>
            <a:r>
              <a:rPr lang="es-ES_tradnl" sz="1800" b="1" u="sng" smtClean="0"/>
              <a:t>CAPÍTULO VIII</a:t>
            </a:r>
            <a:endParaRPr lang="es-ES_tradnl" sz="1800" b="1" smtClean="0"/>
          </a:p>
          <a:p>
            <a:pPr algn="just" eaLnBrk="1" hangingPunct="1">
              <a:lnSpc>
                <a:spcPct val="80000"/>
              </a:lnSpc>
            </a:pPr>
            <a:r>
              <a:rPr lang="es-ES_tradnl" sz="1800" b="1" smtClean="0"/>
              <a:t>DESEMPEÑO DOCENTE EN EL ÁREA</a:t>
            </a:r>
          </a:p>
          <a:p>
            <a:pPr algn="just" eaLnBrk="1" hangingPunct="1">
              <a:lnSpc>
                <a:spcPct val="80000"/>
              </a:lnSpc>
            </a:pPr>
            <a:r>
              <a:rPr lang="es-ES_tradnl" sz="1800" b="1" smtClean="0"/>
              <a:t>DE GESTIÓN PEDAGÓGICA</a:t>
            </a:r>
          </a:p>
          <a:p>
            <a:pPr algn="just" eaLnBrk="1" hangingPunct="1">
              <a:lnSpc>
                <a:spcPct val="80000"/>
              </a:lnSpc>
            </a:pPr>
            <a:r>
              <a:rPr lang="es-ES_tradnl" sz="1800" b="1" smtClean="0"/>
              <a:t>Artículo 43º.- Evaluación de desempeño</a:t>
            </a:r>
          </a:p>
          <a:p>
            <a:pPr algn="just" eaLnBrk="1" hangingPunct="1">
              <a:lnSpc>
                <a:spcPct val="80000"/>
              </a:lnSpc>
            </a:pPr>
            <a:r>
              <a:rPr lang="es-ES_tradnl" sz="1800" b="1" smtClean="0"/>
              <a:t>Artículo 44º.- Criterios para la evaluación del Desempeño</a:t>
            </a:r>
          </a:p>
          <a:p>
            <a:pPr algn="just" eaLnBrk="1" hangingPunct="1">
              <a:lnSpc>
                <a:spcPct val="80000"/>
              </a:lnSpc>
            </a:pPr>
            <a:r>
              <a:rPr lang="es-ES_tradnl" sz="1800" b="1" smtClean="0"/>
              <a:t>Artículo 45º.- Consecuencias de la evaluación de desempeño docente</a:t>
            </a:r>
            <a:endParaRPr lang="es-ES_tradnl" sz="1800" b="1" u="sng" smtClean="0"/>
          </a:p>
          <a:p>
            <a:pPr algn="just" eaLnBrk="1" hangingPunct="1">
              <a:lnSpc>
                <a:spcPct val="80000"/>
              </a:lnSpc>
            </a:pPr>
            <a:r>
              <a:rPr lang="es-ES_tradnl" sz="1800" b="1" u="sng" smtClean="0"/>
              <a:t>CAPÍTULO IX</a:t>
            </a:r>
            <a:endParaRPr lang="es-ES_tradnl" sz="1800" b="1" smtClean="0"/>
          </a:p>
          <a:p>
            <a:pPr algn="just" eaLnBrk="1" hangingPunct="1">
              <a:lnSpc>
                <a:spcPct val="80000"/>
              </a:lnSpc>
            </a:pPr>
            <a:r>
              <a:rPr lang="es-ES_tradnl" sz="1800" b="1" smtClean="0"/>
              <a:t>DESEMPEÑO DOCENTE EN LAS ÁREAS DE</a:t>
            </a:r>
          </a:p>
          <a:p>
            <a:pPr algn="just" eaLnBrk="1" hangingPunct="1">
              <a:lnSpc>
                <a:spcPct val="80000"/>
              </a:lnSpc>
            </a:pPr>
            <a:r>
              <a:rPr lang="es-ES_tradnl" sz="1800" b="1" smtClean="0"/>
              <a:t>GESTIÓN INSTITUCIONAL E INVESTIGACIÓN</a:t>
            </a:r>
          </a:p>
          <a:p>
            <a:pPr algn="just" eaLnBrk="1" hangingPunct="1">
              <a:lnSpc>
                <a:spcPct val="80000"/>
              </a:lnSpc>
            </a:pPr>
            <a:r>
              <a:rPr lang="es-ES_tradnl" sz="1800" b="1" smtClean="0"/>
              <a:t>Artículo 46º.- Criterios para evaluar el desempeño profesional del director de institución educativa.</a:t>
            </a:r>
          </a:p>
          <a:p>
            <a:pPr algn="just" eaLnBrk="1" hangingPunct="1">
              <a:lnSpc>
                <a:spcPct val="80000"/>
              </a:lnSpc>
            </a:pPr>
            <a:r>
              <a:rPr lang="es-ES_tradnl" sz="1800" b="1" smtClean="0"/>
              <a:t>Artículo 47º.- Criterios para evaluar el desempeño</a:t>
            </a:r>
          </a:p>
          <a:p>
            <a:pPr algn="just" eaLnBrk="1" hangingPunct="1">
              <a:lnSpc>
                <a:spcPct val="80000"/>
              </a:lnSpc>
            </a:pPr>
            <a:r>
              <a:rPr lang="es-ES_tradnl" sz="1800" b="1" smtClean="0"/>
              <a:t>profesional del subdirector de institución educativa.</a:t>
            </a:r>
          </a:p>
          <a:p>
            <a:pPr algn="just" eaLnBrk="1" hangingPunct="1">
              <a:lnSpc>
                <a:spcPct val="80000"/>
              </a:lnSpc>
            </a:pPr>
            <a:r>
              <a:rPr lang="es-ES_tradnl" sz="1800" b="1" smtClean="0"/>
              <a:t>Artículo 48º.- Criterios para evaluar el desempeño en las áreas de gestión institucional e investigación educativa en las Direcciones Regionales de Educación y Unidades de Gestión Educativa Local.</a:t>
            </a:r>
          </a:p>
          <a:p>
            <a:pPr algn="just" eaLnBrk="1" hangingPunct="1">
              <a:lnSpc>
                <a:spcPct val="80000"/>
              </a:lnSpc>
            </a:pPr>
            <a:r>
              <a:rPr lang="es-ES_tradnl" sz="1800" b="1" smtClean="0"/>
              <a:t>Artículo 49º.- Consecuencias de la evaluación de desempeño en el área de gestión</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539750" y="260350"/>
            <a:ext cx="7772400" cy="1470025"/>
          </a:xfrm>
        </p:spPr>
        <p:txBody>
          <a:bodyPr/>
          <a:lstStyle/>
          <a:p>
            <a:pPr eaLnBrk="1" hangingPunct="1"/>
            <a:r>
              <a:rPr lang="es-ES_tradnl" sz="2400" b="1" smtClean="0"/>
              <a:t>REGLAMENTO DE LA LEY QUE MODIFICA LA LEY DEL PROFESORADO EN LO REFERIDO A LA CARRERA PÚBLICA MAGISTERIAL LEY Nº 29062</a:t>
            </a:r>
          </a:p>
        </p:txBody>
      </p:sp>
      <p:sp>
        <p:nvSpPr>
          <p:cNvPr id="8195" name="Rectangle 3"/>
          <p:cNvSpPr>
            <a:spLocks noGrp="1" noChangeArrowheads="1"/>
          </p:cNvSpPr>
          <p:nvPr>
            <p:ph type="subTitle" idx="1"/>
          </p:nvPr>
        </p:nvSpPr>
        <p:spPr>
          <a:xfrm>
            <a:off x="611188" y="1773238"/>
            <a:ext cx="7848600" cy="4824412"/>
          </a:xfrm>
        </p:spPr>
        <p:txBody>
          <a:bodyPr/>
          <a:lstStyle/>
          <a:p>
            <a:pPr algn="just" eaLnBrk="1" hangingPunct="1">
              <a:lnSpc>
                <a:spcPct val="80000"/>
              </a:lnSpc>
            </a:pPr>
            <a:r>
              <a:rPr lang="es-ES_tradnl" sz="2000" b="1" u="sng" smtClean="0"/>
              <a:t>CAPÍTULO X</a:t>
            </a:r>
            <a:endParaRPr lang="es-ES_tradnl" sz="2000" b="1" smtClean="0"/>
          </a:p>
          <a:p>
            <a:pPr algn="just" eaLnBrk="1" hangingPunct="1">
              <a:lnSpc>
                <a:spcPct val="80000"/>
              </a:lnSpc>
            </a:pPr>
            <a:r>
              <a:rPr lang="es-ES_tradnl" sz="2000" b="1" smtClean="0"/>
              <a:t>EVALUACIÓN PARA ASCENSOS</a:t>
            </a:r>
          </a:p>
          <a:p>
            <a:pPr algn="just" eaLnBrk="1" hangingPunct="1">
              <a:lnSpc>
                <a:spcPct val="80000"/>
              </a:lnSpc>
            </a:pPr>
            <a:r>
              <a:rPr lang="es-ES_tradnl" sz="2000" b="1" smtClean="0"/>
              <a:t>Artículo 50º.- Evaluación para el ascenso</a:t>
            </a:r>
          </a:p>
          <a:p>
            <a:pPr algn="just" eaLnBrk="1" hangingPunct="1">
              <a:lnSpc>
                <a:spcPct val="80000"/>
              </a:lnSpc>
            </a:pPr>
            <a:r>
              <a:rPr lang="es-ES_tradnl" sz="2000" b="1" smtClean="0"/>
              <a:t>Artículo 51º.- Vacantes para el ascenso</a:t>
            </a:r>
          </a:p>
          <a:p>
            <a:pPr algn="just" eaLnBrk="1" hangingPunct="1">
              <a:lnSpc>
                <a:spcPct val="80000"/>
              </a:lnSpc>
            </a:pPr>
            <a:r>
              <a:rPr lang="es-ES_tradnl" sz="2000" b="1" smtClean="0"/>
              <a:t>Artículo 52º.- Requisitos generales para el ascenso de nivel magisterial en el área de gestión pedagógica, institucional y de investigación</a:t>
            </a:r>
          </a:p>
          <a:p>
            <a:pPr algn="just" eaLnBrk="1" hangingPunct="1">
              <a:lnSpc>
                <a:spcPct val="80000"/>
              </a:lnSpc>
            </a:pPr>
            <a:r>
              <a:rPr lang="es-ES_tradnl" sz="2000" b="1" smtClean="0"/>
              <a:t>.</a:t>
            </a:r>
          </a:p>
          <a:p>
            <a:pPr algn="just" eaLnBrk="1" hangingPunct="1">
              <a:lnSpc>
                <a:spcPct val="80000"/>
              </a:lnSpc>
            </a:pPr>
            <a:r>
              <a:rPr lang="es-ES_tradnl" sz="2000" b="1" smtClean="0"/>
              <a:t>Artículo 53º.- Conocimientos y competencias para el ascenso de nivel magisterial en el área de gestión pedagógica</a:t>
            </a:r>
          </a:p>
          <a:p>
            <a:pPr algn="just" eaLnBrk="1" hangingPunct="1">
              <a:lnSpc>
                <a:spcPct val="80000"/>
              </a:lnSpc>
            </a:pPr>
            <a:r>
              <a:rPr lang="es-ES_tradnl" sz="2000" b="1" smtClean="0"/>
              <a:t>Artículo 54º.- Conocimientos y competencias para el ascenso de nivel magisterial en el área de gestión institucional e investigación</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58204" cy="654032"/>
          </a:xfrm>
        </p:spPr>
        <p:txBody>
          <a:bodyPr>
            <a:normAutofit fontScale="90000"/>
          </a:bodyPr>
          <a:lstStyle/>
          <a:p>
            <a:r>
              <a:rPr lang="es-PE" dirty="0" smtClean="0"/>
              <a:t>CAPITULO  XI  </a:t>
            </a:r>
            <a:r>
              <a:rPr lang="es-PE" sz="2700" dirty="0" smtClean="0"/>
              <a:t>COMITÉ DE EVALUACION</a:t>
            </a:r>
            <a:endParaRPr lang="es-PE" sz="2700" dirty="0"/>
          </a:p>
        </p:txBody>
      </p:sp>
      <p:sp>
        <p:nvSpPr>
          <p:cNvPr id="3" name="2 Marcador de contenido"/>
          <p:cNvSpPr>
            <a:spLocks noGrp="1"/>
          </p:cNvSpPr>
          <p:nvPr>
            <p:ph idx="1"/>
          </p:nvPr>
        </p:nvSpPr>
        <p:spPr>
          <a:xfrm>
            <a:off x="457200" y="1214422"/>
            <a:ext cx="8258204" cy="4911741"/>
          </a:xfrm>
        </p:spPr>
        <p:txBody>
          <a:bodyPr>
            <a:normAutofit fontScale="40000" lnSpcReduction="20000"/>
          </a:bodyPr>
          <a:lstStyle/>
          <a:p>
            <a:r>
              <a:rPr lang="es-PE" sz="5100" dirty="0" smtClean="0"/>
              <a:t>ARTICULO 55.-  Tipos de comité de Evaluación.</a:t>
            </a:r>
          </a:p>
          <a:p>
            <a:r>
              <a:rPr lang="es-PE" sz="5100" dirty="0" smtClean="0"/>
              <a:t>ARTICULO 56.-   Funciones del comité de Evaluación.</a:t>
            </a:r>
          </a:p>
          <a:p>
            <a:r>
              <a:rPr lang="es-PE" sz="5100" dirty="0" smtClean="0"/>
              <a:t>ARTICULO 57.-    Integrantes del comité de la institución Educativa</a:t>
            </a:r>
          </a:p>
          <a:p>
            <a:pPr>
              <a:buNone/>
            </a:pPr>
            <a:r>
              <a:rPr lang="es-PE" sz="5100" dirty="0" smtClean="0"/>
              <a:t>Evaluación de la IE o de la Red.</a:t>
            </a:r>
          </a:p>
          <a:p>
            <a:r>
              <a:rPr lang="es-PE" sz="5100" dirty="0" smtClean="0"/>
              <a:t>ARTICULO 58.-    Participación de los Padres de Familia en el comité de</a:t>
            </a:r>
          </a:p>
          <a:p>
            <a:r>
              <a:rPr lang="es-PE" sz="5100" dirty="0" smtClean="0"/>
              <a:t>ARTICULO 59.-    Funciones del comité de Evaluación de la UGEL.</a:t>
            </a:r>
          </a:p>
          <a:p>
            <a:r>
              <a:rPr lang="es-PE" sz="5100" dirty="0" smtClean="0"/>
              <a:t>ARTICULO 60.-    Funciones del comité de Evaluación de la  DRE.</a:t>
            </a:r>
          </a:p>
          <a:p>
            <a:r>
              <a:rPr lang="es-PE" sz="5100" dirty="0" smtClean="0"/>
              <a:t>ARTICULO 61.-    Integrantes del comité de la  unidad gestión local.</a:t>
            </a:r>
          </a:p>
          <a:p>
            <a:r>
              <a:rPr lang="es-PE" sz="5100" dirty="0" smtClean="0"/>
              <a:t>ARTICULO 62.-    Integrantes del comité de Evaluación de la Dirección </a:t>
            </a:r>
          </a:p>
          <a:p>
            <a:pPr>
              <a:buNone/>
            </a:pPr>
            <a:r>
              <a:rPr lang="es-PE" sz="5100" dirty="0" smtClean="0"/>
              <a:t>Regional de Educación.</a:t>
            </a:r>
          </a:p>
          <a:p>
            <a:r>
              <a:rPr lang="es-PE" sz="5100" dirty="0" smtClean="0"/>
              <a:t>ARTICULO 63.-    Impedimentos para ser miembros del comité de Evaluación.</a:t>
            </a:r>
          </a:p>
          <a:p>
            <a:r>
              <a:rPr lang="es-PE" sz="5100" dirty="0" smtClean="0"/>
              <a:t>ARTICULO 64.-    Aspectos Administrativos de los comité de Evaluación.</a:t>
            </a:r>
          </a:p>
          <a:p>
            <a:r>
              <a:rPr lang="es-PE" sz="5100" dirty="0" smtClean="0"/>
              <a:t>ARTICULO 65.-    Capacitación de los miembros del comité de Evaluación. </a:t>
            </a:r>
            <a:endParaRPr lang="es-PE" sz="5100" dirty="0"/>
          </a:p>
          <a:p>
            <a:pPr>
              <a:buNone/>
            </a:pPr>
            <a:endParaRPr lang="es-PE" sz="1600" dirty="0" smtClean="0"/>
          </a:p>
          <a:p>
            <a:pPr>
              <a:buNone/>
            </a:pPr>
            <a:endParaRPr lang="es-PE" sz="1600" dirty="0" smtClean="0"/>
          </a:p>
          <a:p>
            <a:pPr>
              <a:buNone/>
            </a:pPr>
            <a:r>
              <a:rPr lang="es-PE" sz="1600" dirty="0" smtClean="0"/>
              <a:t>	 </a:t>
            </a:r>
            <a:endParaRPr lang="es-PE" sz="1600"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58204" cy="511156"/>
          </a:xfrm>
        </p:spPr>
        <p:txBody>
          <a:bodyPr>
            <a:normAutofit fontScale="90000"/>
          </a:bodyPr>
          <a:lstStyle/>
          <a:p>
            <a:r>
              <a:rPr lang="es-PE" dirty="0" smtClean="0"/>
              <a:t>CAPITULO XII  </a:t>
            </a:r>
            <a:r>
              <a:rPr lang="es-PE" sz="2400" dirty="0" smtClean="0"/>
              <a:t>PROGRAMA DE FORMACION Y CAPACITACION DOCENTE</a:t>
            </a:r>
            <a:endParaRPr lang="es-PE" dirty="0"/>
          </a:p>
        </p:txBody>
      </p:sp>
      <p:sp>
        <p:nvSpPr>
          <p:cNvPr id="3" name="2 Marcador de contenido"/>
          <p:cNvSpPr>
            <a:spLocks noGrp="1"/>
          </p:cNvSpPr>
          <p:nvPr>
            <p:ph idx="1"/>
          </p:nvPr>
        </p:nvSpPr>
        <p:spPr>
          <a:xfrm>
            <a:off x="457200" y="1142984"/>
            <a:ext cx="8258204" cy="4983179"/>
          </a:xfrm>
        </p:spPr>
        <p:txBody>
          <a:bodyPr>
            <a:normAutofit fontScale="92500" lnSpcReduction="10000"/>
          </a:bodyPr>
          <a:lstStyle/>
          <a:p>
            <a:r>
              <a:rPr lang="es-PE" sz="2000" dirty="0" smtClean="0"/>
              <a:t>ARTICULO .- 66  SISTEMA DE FORMACXION  Y CAPACITACION DOCENTE.</a:t>
            </a:r>
          </a:p>
          <a:p>
            <a:pPr>
              <a:buNone/>
            </a:pPr>
            <a:r>
              <a:rPr lang="es-PE" sz="2000" dirty="0" smtClean="0"/>
              <a:t>Comprende programas de: Formación Inicial de profesores, de mejoramiento continuo de Docentes, de formación de Directivos, de reconocimiento especial a la excelencia Pedagógica.</a:t>
            </a:r>
          </a:p>
          <a:p>
            <a:r>
              <a:rPr lang="es-PE" sz="2000" dirty="0" smtClean="0"/>
              <a:t>ARTICULO .-67   PROGRAMA DE FORMACION INICIAL DE PROFESORES.</a:t>
            </a:r>
          </a:p>
          <a:p>
            <a:pPr>
              <a:buNone/>
            </a:pPr>
            <a:r>
              <a:rPr lang="es-PE" sz="2000" dirty="0" smtClean="0"/>
              <a:t>Las carreras que ofrecen las instituciones que forman profesores debe ser cuantitativa y de calidad acorde al enfoque integral.</a:t>
            </a:r>
          </a:p>
          <a:p>
            <a:pPr>
              <a:buNone/>
            </a:pPr>
            <a:r>
              <a:rPr lang="es-PE" sz="2000" dirty="0" smtClean="0"/>
              <a:t>ARTICULO .-68    PROGRAMA DE MEJORAMIENTO CONTINUO DE PROFESORES.  Se realiza mejoramiento continuo a profesores en servicio en actividades de actualizacion,especializacion y postgrado.Que respondan a las exigencias de programacion, ejecucion y evaluacion del Diseño.</a:t>
            </a:r>
          </a:p>
          <a:p>
            <a:r>
              <a:rPr lang="es-PE" sz="2000" dirty="0" smtClean="0"/>
              <a:t>ARTICULO .- 69    PROGRAMA DE FORMACION DE  DIRECTIVOS DE IE Y DE ESPECIALISTAS DE DRE Y UGEL.  El Ministerio de Educación norma organiza gestiona financia supervisa y </a:t>
            </a:r>
            <a:r>
              <a:rPr lang="es-PE" sz="2000" dirty="0" err="1" smtClean="0"/>
              <a:t>evalua</a:t>
            </a:r>
            <a:r>
              <a:rPr lang="es-PE" sz="2000" dirty="0" smtClean="0"/>
              <a:t>  programas de capacitación.</a:t>
            </a:r>
          </a:p>
          <a:p>
            <a:r>
              <a:rPr lang="es-PE" sz="2000" dirty="0" smtClean="0"/>
              <a:t>ARTICULO .- 70    PROGRAMA ESPECIAL DE RECONOCIMIENTO A  LAEXELENCIA PROFESIONAL.  Comprende con necesidad de contar en las redes con profesores calificados que son seleccionados .</a:t>
            </a:r>
          </a:p>
          <a:p>
            <a:endParaRPr lang="es-PE" sz="2000" dirty="0" smtClean="0"/>
          </a:p>
          <a:p>
            <a:endParaRPr lang="es-PE" sz="2000" dirty="0" smtClean="0"/>
          </a:p>
          <a:p>
            <a:pPr>
              <a:buNone/>
            </a:pPr>
            <a:endParaRPr lang="es-PE" sz="2000"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58204" cy="654032"/>
          </a:xfrm>
        </p:spPr>
        <p:txBody>
          <a:bodyPr>
            <a:normAutofit fontScale="90000"/>
          </a:bodyPr>
          <a:lstStyle/>
          <a:p>
            <a:r>
              <a:rPr lang="es-PE" dirty="0" smtClean="0"/>
              <a:t>CAPITULO XIII  </a:t>
            </a:r>
            <a:r>
              <a:rPr lang="es-PE" sz="2000" dirty="0" smtClean="0"/>
              <a:t>REMUNERACIONES –ASIGNACIONES-ESTIMULOS</a:t>
            </a:r>
            <a:endParaRPr lang="es-PE" sz="2000" dirty="0"/>
          </a:p>
        </p:txBody>
      </p:sp>
      <p:sp>
        <p:nvSpPr>
          <p:cNvPr id="5" name="4 Marcador de contenido"/>
          <p:cNvSpPr>
            <a:spLocks noGrp="1"/>
          </p:cNvSpPr>
          <p:nvPr>
            <p:ph idx="1"/>
          </p:nvPr>
        </p:nvSpPr>
        <p:spPr>
          <a:xfrm>
            <a:off x="457200" y="1071546"/>
            <a:ext cx="8258204" cy="5054617"/>
          </a:xfrm>
        </p:spPr>
        <p:txBody>
          <a:bodyPr>
            <a:normAutofit fontScale="92500" lnSpcReduction="20000"/>
          </a:bodyPr>
          <a:lstStyle/>
          <a:p>
            <a:r>
              <a:rPr lang="es-PE" sz="2000" dirty="0" smtClean="0"/>
              <a:t>ARTICULO 71 .-TIPOS DE REMUNERACION.</a:t>
            </a:r>
          </a:p>
          <a:p>
            <a:pPr>
              <a:buNone/>
            </a:pPr>
            <a:r>
              <a:rPr lang="es-PE" sz="2000" dirty="0" smtClean="0"/>
              <a:t>.REMUNERACION INTEGRA MENSUAL.-Es de manera regular y permanente que se encuentra normada a nivel nacional según el nivel magisterial.</a:t>
            </a:r>
          </a:p>
          <a:p>
            <a:pPr>
              <a:buNone/>
            </a:pPr>
            <a:r>
              <a:rPr lang="es-PE" sz="2000" dirty="0" smtClean="0"/>
              <a:t>.REMUNERACION MENSUAL.-Es asignada por derecho al profesor.</a:t>
            </a:r>
          </a:p>
          <a:p>
            <a:pPr>
              <a:buNone/>
            </a:pPr>
            <a:r>
              <a:rPr lang="es-PE" sz="2000" dirty="0" smtClean="0"/>
              <a:t>.REMUNERACION TOTAL PERMANENTE.-Es de forma integra mensual y se aplica a los profesores que se encuentran en la Ley.</a:t>
            </a:r>
          </a:p>
          <a:p>
            <a:r>
              <a:rPr lang="es-PE" sz="2000" dirty="0" smtClean="0"/>
              <a:t>ARTICULO 72 .-CRITERIOS PARA REMUNERACION TOTAL PERMANENTE.</a:t>
            </a:r>
          </a:p>
          <a:p>
            <a:pPr>
              <a:buNone/>
            </a:pPr>
            <a:r>
              <a:rPr lang="es-PE" sz="2000" dirty="0" smtClean="0"/>
              <a:t>Se fija en jornada laboral de treinta  30  horas cronológicas.</a:t>
            </a:r>
          </a:p>
          <a:p>
            <a:r>
              <a:rPr lang="es-PE" sz="2000" dirty="0" smtClean="0"/>
              <a:t>ARTICULO 73 .-ASIGNACIONES POR EJERCICIO DE FUNCION.</a:t>
            </a:r>
          </a:p>
          <a:p>
            <a:pPr>
              <a:buNone/>
            </a:pPr>
            <a:r>
              <a:rPr lang="es-PE" sz="2000" dirty="0" smtClean="0"/>
              <a:t>Es el percibimiento del profesor o personal jerárquico en IE unidocentes o de multigrados , ámbito rural , frontera ya sea del 10%  o de 30% .</a:t>
            </a:r>
          </a:p>
          <a:p>
            <a:r>
              <a:rPr lang="es-PE" sz="2000" dirty="0" smtClean="0"/>
              <a:t>ARTICULO 74 .-ASIGNACION POR SITUACIONES ESPECIFICAS.</a:t>
            </a:r>
          </a:p>
          <a:p>
            <a:pPr>
              <a:buNone/>
            </a:pPr>
            <a:r>
              <a:rPr lang="es-PE" sz="2000" dirty="0" smtClean="0"/>
              <a:t>Acceden a quienes han tenido calificación sobresalientes en su desempeño postulan a tal asignación mediante concurso publico de carácter nacional.</a:t>
            </a:r>
          </a:p>
          <a:p>
            <a:r>
              <a:rPr lang="es-PE" sz="2000" dirty="0" smtClean="0"/>
              <a:t>ARTICULO 75 .- OTROS BENEFICIOS.</a:t>
            </a:r>
          </a:p>
          <a:p>
            <a:pPr>
              <a:buNone/>
            </a:pPr>
            <a:r>
              <a:rPr lang="es-PE" sz="2000" dirty="0" smtClean="0"/>
              <a:t>Además percibe subsidios, sepelio y luto, compensación por años de servicio, asignación personal, premios y estímulos económicos.</a:t>
            </a:r>
          </a:p>
          <a:p>
            <a:endParaRPr lang="es-PE" sz="2000" dirty="0" smtClean="0"/>
          </a:p>
          <a:p>
            <a:endParaRPr lang="es-PE" sz="2000" dirty="0"/>
          </a:p>
          <a:p>
            <a:pPr>
              <a:buNone/>
            </a:pPr>
            <a:endParaRPr lang="es-PE" sz="2000"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58204" cy="654032"/>
          </a:xfrm>
        </p:spPr>
        <p:txBody>
          <a:bodyPr>
            <a:normAutofit fontScale="90000"/>
          </a:bodyPr>
          <a:lstStyle/>
          <a:p>
            <a:r>
              <a:rPr lang="es-PE" dirty="0" smtClean="0"/>
              <a:t>CAPITULO XIV </a:t>
            </a:r>
            <a:r>
              <a:rPr lang="es-PE" sz="2700" dirty="0" smtClean="0"/>
              <a:t>DERECHOS-DEBERES Y SANCIONES</a:t>
            </a:r>
            <a:endParaRPr lang="es-PE" sz="2700" dirty="0"/>
          </a:p>
        </p:txBody>
      </p:sp>
      <p:sp>
        <p:nvSpPr>
          <p:cNvPr id="3" name="2 Marcador de contenido"/>
          <p:cNvSpPr>
            <a:spLocks noGrp="1"/>
          </p:cNvSpPr>
          <p:nvPr>
            <p:ph idx="1"/>
          </p:nvPr>
        </p:nvSpPr>
        <p:spPr/>
        <p:txBody>
          <a:bodyPr>
            <a:normAutofit fontScale="92500" lnSpcReduction="20000"/>
          </a:bodyPr>
          <a:lstStyle/>
          <a:p>
            <a:r>
              <a:rPr lang="es-PE" sz="2000" dirty="0" smtClean="0"/>
              <a:t>ARTICULO 76 .- GARANTIA A LOS DERECHOS DEL PROFESOR.</a:t>
            </a:r>
          </a:p>
          <a:p>
            <a:pPr>
              <a:buNone/>
            </a:pPr>
            <a:r>
              <a:rPr lang="es-PE" sz="2000" dirty="0" smtClean="0"/>
              <a:t>Es deber del Estado garantizar su ejercicio. El profesor afectado puede reclamar por escrito ante las instancias y organismos correspondientes.</a:t>
            </a:r>
          </a:p>
          <a:p>
            <a:r>
              <a:rPr lang="es-PE" sz="2000" dirty="0" smtClean="0"/>
              <a:t>ARTICULO 77.- DERECHOS DEL PROFESOR.</a:t>
            </a:r>
          </a:p>
          <a:p>
            <a:pPr>
              <a:buNone/>
            </a:pPr>
            <a:r>
              <a:rPr lang="es-PE" sz="2000" dirty="0" smtClean="0"/>
              <a:t>Tiene derecho a recibir estímulos de agradecimiento y felicitación.</a:t>
            </a:r>
          </a:p>
          <a:p>
            <a:r>
              <a:rPr lang="es-PE" sz="2000" dirty="0" smtClean="0"/>
              <a:t>ARTICULO 78 .- EVALUACIONES MEDICAS O PSCOLOGICAS.</a:t>
            </a:r>
          </a:p>
          <a:p>
            <a:pPr>
              <a:buNone/>
            </a:pPr>
            <a:r>
              <a:rPr lang="es-PE" sz="2000" dirty="0" smtClean="0"/>
              <a:t>Es requerimiento de la autoridad según sea en perjuicio de los estudiantes.</a:t>
            </a:r>
          </a:p>
          <a:p>
            <a:r>
              <a:rPr lang="es-PE" sz="2000" dirty="0" smtClean="0"/>
              <a:t>ARTICULO 79 .- FALTA.</a:t>
            </a:r>
          </a:p>
          <a:p>
            <a:pPr>
              <a:buNone/>
            </a:pPr>
            <a:r>
              <a:rPr lang="es-PE" sz="2000" dirty="0" smtClean="0"/>
              <a:t>Se considera acción u omisión voluntaria o no, que contravenga las normas establecidas por la Ley. Las mismas que son sancionadas por la autoridad competente de procesos administrativos.</a:t>
            </a:r>
          </a:p>
          <a:p>
            <a:r>
              <a:rPr lang="es-PE" sz="2000" dirty="0" smtClean="0"/>
              <a:t>ARTICULO 80 .- PROCEDIMIENTO DE SUSPENSION DEL DOCENTE POR PRESUNTA COMISION O FALTA CONTRA LA INTEGRIDAD SEXUAL.</a:t>
            </a:r>
          </a:p>
          <a:p>
            <a:r>
              <a:rPr lang="es-PE" sz="2000" dirty="0" smtClean="0"/>
              <a:t>ARTICULO 81 .- SANCIONES</a:t>
            </a:r>
          </a:p>
          <a:p>
            <a:pPr>
              <a:buNone/>
            </a:pPr>
            <a:r>
              <a:rPr lang="es-PE" sz="2000" dirty="0" smtClean="0"/>
              <a:t>.Amonestaciones escritas .Suspensión en el cargo sin goce de remuneración hasta por tres  3 años . Destitución del servicio.</a:t>
            </a:r>
            <a:endParaRPr lang="es-PE" sz="2000"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457200" y="274638"/>
            <a:ext cx="8258204" cy="439718"/>
          </a:xfrm>
        </p:spPr>
        <p:txBody>
          <a:bodyPr>
            <a:normAutofit fontScale="90000"/>
          </a:bodyPr>
          <a:lstStyle/>
          <a:p>
            <a:endParaRPr lang="es-PE" dirty="0"/>
          </a:p>
        </p:txBody>
      </p:sp>
      <p:sp>
        <p:nvSpPr>
          <p:cNvPr id="4" name="3 Marcador de contenido"/>
          <p:cNvSpPr>
            <a:spLocks noGrp="1"/>
          </p:cNvSpPr>
          <p:nvPr>
            <p:ph idx="1"/>
          </p:nvPr>
        </p:nvSpPr>
        <p:spPr>
          <a:xfrm>
            <a:off x="457200" y="1071546"/>
            <a:ext cx="8186766" cy="5054617"/>
          </a:xfrm>
        </p:spPr>
        <p:txBody>
          <a:bodyPr>
            <a:normAutofit/>
          </a:bodyPr>
          <a:lstStyle/>
          <a:p>
            <a:r>
              <a:rPr lang="es-PE" sz="2000" dirty="0" smtClean="0"/>
              <a:t>ARTICULO 82 .- AMONESTACION ESCRITA.</a:t>
            </a:r>
          </a:p>
          <a:p>
            <a:pPr>
              <a:buNone/>
            </a:pPr>
            <a:r>
              <a:rPr lang="es-PE" sz="2000" dirty="0" smtClean="0"/>
              <a:t>Consiste en la llamada de atención escrita al servidor por incumplir cualquiera de los deberes. No procede de mas de dos  02 amonestaciones, en caso de reincidencia se suspende sin goce de haber.</a:t>
            </a:r>
          </a:p>
          <a:p>
            <a:r>
              <a:rPr lang="es-PE" sz="2000" dirty="0" smtClean="0"/>
              <a:t>ARTICULO 83 .- INHABILITACION.</a:t>
            </a:r>
          </a:p>
          <a:p>
            <a:pPr>
              <a:buNone/>
            </a:pPr>
            <a:r>
              <a:rPr lang="es-PE" sz="2000" dirty="0" smtClean="0"/>
              <a:t>La ley imposibilita al profesor de ejercer algunos cargos como por Sentencia penal de La libertad, por disposición de autoridad judicial una vez notificado, por enfermedad infecto contagiosa por carencia de facultades psíquicas debidamente comprobadas.</a:t>
            </a:r>
          </a:p>
          <a:p>
            <a:r>
              <a:rPr lang="es-PE" sz="2000" dirty="0" smtClean="0"/>
              <a:t>ARTICULO 84 .- REGISTRO DE SANCIONES.</a:t>
            </a:r>
          </a:p>
          <a:p>
            <a:pPr>
              <a:buNone/>
            </a:pPr>
            <a:r>
              <a:rPr lang="es-PE" sz="2000" dirty="0" smtClean="0"/>
              <a:t>De Ley las sanciones deben consignarse de oficio en el registro escalafonario</a:t>
            </a:r>
            <a:r>
              <a:rPr lang="es-PE" sz="2000" dirty="0"/>
              <a:t> </a:t>
            </a:r>
            <a:r>
              <a:rPr lang="es-PE" sz="2000" dirty="0" smtClean="0"/>
              <a:t>El jefe de la oficina de administración es responsable de la inscripción en el RNSDD de la secretaria de gestión publica.</a:t>
            </a:r>
          </a:p>
          <a:p>
            <a:pPr>
              <a:buNone/>
            </a:pPr>
            <a:endParaRPr lang="es-PE" sz="2000"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7200" y="274638"/>
            <a:ext cx="8258204" cy="582594"/>
          </a:xfrm>
        </p:spPr>
        <p:txBody>
          <a:bodyPr>
            <a:normAutofit fontScale="90000"/>
          </a:bodyPr>
          <a:lstStyle/>
          <a:p>
            <a:r>
              <a:rPr lang="es-PE" dirty="0" smtClean="0"/>
              <a:t>CAPITULO  XV </a:t>
            </a:r>
            <a:r>
              <a:rPr lang="es-PE" sz="2400" dirty="0" smtClean="0"/>
              <a:t>SITUACIONES ADMINISTRATIVAS</a:t>
            </a:r>
            <a:endParaRPr lang="es-PE" dirty="0"/>
          </a:p>
        </p:txBody>
      </p:sp>
      <p:sp>
        <p:nvSpPr>
          <p:cNvPr id="6" name="5 Marcador de contenido"/>
          <p:cNvSpPr>
            <a:spLocks noGrp="1"/>
          </p:cNvSpPr>
          <p:nvPr>
            <p:ph idx="1"/>
          </p:nvPr>
        </p:nvSpPr>
        <p:spPr>
          <a:xfrm>
            <a:off x="457200" y="1214422"/>
            <a:ext cx="8258204" cy="4911741"/>
          </a:xfrm>
        </p:spPr>
        <p:txBody>
          <a:bodyPr>
            <a:normAutofit fontScale="85000" lnSpcReduction="20000"/>
          </a:bodyPr>
          <a:lstStyle/>
          <a:p>
            <a:r>
              <a:rPr lang="es-PE" sz="2000" dirty="0" smtClean="0"/>
              <a:t>ARTICULO 85 .- REASIGNACIONES.</a:t>
            </a:r>
          </a:p>
          <a:p>
            <a:pPr>
              <a:buNone/>
            </a:pPr>
            <a:r>
              <a:rPr lang="es-PE" sz="2000" dirty="0" smtClean="0"/>
              <a:t>Las publicaciones deben realizarse antes de convocar los concursos para el ingreso a la CPM.</a:t>
            </a:r>
          </a:p>
          <a:p>
            <a:r>
              <a:rPr lang="es-PE" sz="2000" dirty="0" smtClean="0"/>
              <a:t>ARTICULO 86 .- CAUSALES DE REASIGNACION.</a:t>
            </a:r>
          </a:p>
          <a:p>
            <a:pPr marL="457200" indent="-457200">
              <a:buAutoNum type="alphaLcPeriod"/>
            </a:pPr>
            <a:r>
              <a:rPr lang="es-PE" sz="2000" dirty="0" smtClean="0"/>
              <a:t>Causales de reasignación por razones de salud.</a:t>
            </a:r>
          </a:p>
          <a:p>
            <a:pPr marL="457200" indent="-457200">
              <a:buAutoNum type="alphaLcPeriod"/>
            </a:pPr>
            <a:r>
              <a:rPr lang="es-PE" sz="2000" dirty="0" smtClean="0"/>
              <a:t>Causales de reasignación por necesidad de servicio</a:t>
            </a:r>
          </a:p>
          <a:p>
            <a:pPr marL="457200" indent="-457200">
              <a:buAutoNum type="alphaLcPeriod"/>
            </a:pPr>
            <a:r>
              <a:rPr lang="es-PE" sz="2000" dirty="0" smtClean="0"/>
              <a:t>Causales de reasignación por evacuación de emergencias.</a:t>
            </a:r>
          </a:p>
          <a:p>
            <a:pPr marL="457200" indent="-457200"/>
            <a:r>
              <a:rPr lang="es-PE" sz="2000" dirty="0" smtClean="0"/>
              <a:t>ARTICULO 87 .- PERMUTA.</a:t>
            </a:r>
          </a:p>
          <a:p>
            <a:pPr marL="457200" indent="-457200">
              <a:buNone/>
            </a:pPr>
            <a:r>
              <a:rPr lang="es-PE" sz="2000" dirty="0" smtClean="0"/>
              <a:t>Consiste en el desplazamiento simultaneo entre dos profesores por acuerdo mutuo.</a:t>
            </a:r>
          </a:p>
          <a:p>
            <a:pPr marL="457200" indent="-457200"/>
            <a:r>
              <a:rPr lang="es-PE" sz="2000" dirty="0" smtClean="0"/>
              <a:t>ARTICULO 88 .- ENCARGO.</a:t>
            </a:r>
          </a:p>
          <a:p>
            <a:pPr marL="457200" indent="-457200">
              <a:buNone/>
            </a:pPr>
            <a:r>
              <a:rPr lang="es-PE" sz="2000" dirty="0" smtClean="0"/>
              <a:t>Acción administrativa que autoriza a un profesor de la CPM desempeñar de manera temporal excepcional funciones en cargos diferentes. Los cargos no exceden de mas de un año lectivo presupuestal.</a:t>
            </a:r>
          </a:p>
          <a:p>
            <a:pPr marL="457200" indent="-457200"/>
            <a:r>
              <a:rPr lang="es-PE" sz="2000" dirty="0" smtClean="0"/>
              <a:t>ARTICULO 89 .- LICENCIAS.</a:t>
            </a:r>
          </a:p>
          <a:p>
            <a:pPr marL="457200" indent="-457200">
              <a:buNone/>
            </a:pPr>
            <a:r>
              <a:rPr lang="es-PE" sz="2000" dirty="0" smtClean="0"/>
              <a:t>Los profesores tienen derecho al goce de licencias por causales de salud no siendo mayor a dos  02 años .</a:t>
            </a:r>
          </a:p>
          <a:p>
            <a:pPr marL="457200" indent="-457200"/>
            <a:r>
              <a:rPr lang="es-PE" sz="2000" dirty="0" smtClean="0"/>
              <a:t>ARTICULO 90 .- PROHIBICION POR LICENCIAS.</a:t>
            </a:r>
          </a:p>
          <a:p>
            <a:pPr marL="457200" indent="-457200"/>
            <a:r>
              <a:rPr lang="es-PE" sz="2000" dirty="0" smtClean="0"/>
              <a:t>ARTICULO 91 .- PERMISOS-</a:t>
            </a:r>
          </a:p>
          <a:p>
            <a:pPr marL="457200" indent="-457200"/>
            <a:r>
              <a:rPr lang="es-PE" sz="2000" dirty="0" smtClean="0"/>
              <a:t>ARTICULO 92 .- EJERCICIO DE DOBLE CARGO.</a:t>
            </a:r>
          </a:p>
          <a:p>
            <a:pPr marL="457200" indent="-457200">
              <a:buNone/>
            </a:pPr>
            <a:r>
              <a:rPr lang="es-PE" sz="2000" dirty="0" smtClean="0"/>
              <a:t>Según art.40 de la constitución puede desempeñar funciones adicionales.</a:t>
            </a:r>
          </a:p>
          <a:p>
            <a:pPr marL="457200" indent="-457200">
              <a:buNone/>
            </a:pPr>
            <a:endParaRPr lang="es-PE" sz="2000" dirty="0" smtClean="0"/>
          </a:p>
          <a:p>
            <a:pPr marL="457200" indent="-457200">
              <a:buNone/>
            </a:pPr>
            <a:endParaRPr lang="es-PE" sz="2000" dirty="0" smtClean="0"/>
          </a:p>
          <a:p>
            <a:pPr marL="457200" indent="-457200">
              <a:buNone/>
            </a:pPr>
            <a:endParaRPr lang="es-PE" sz="2000" dirty="0" smtClean="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7200" y="274638"/>
            <a:ext cx="8258204" cy="654032"/>
          </a:xfrm>
        </p:spPr>
        <p:txBody>
          <a:bodyPr>
            <a:normAutofit fontScale="90000"/>
          </a:bodyPr>
          <a:lstStyle/>
          <a:p>
            <a:r>
              <a:rPr lang="es-PE" dirty="0" smtClean="0"/>
              <a:t>CAPITULO  XVI</a:t>
            </a:r>
            <a:r>
              <a:rPr lang="es-PE" sz="2400" dirty="0"/>
              <a:t> </a:t>
            </a:r>
            <a:r>
              <a:rPr lang="es-PE" sz="2400" dirty="0" smtClean="0"/>
              <a:t> </a:t>
            </a:r>
            <a:r>
              <a:rPr lang="es-PE" sz="2000" dirty="0" smtClean="0"/>
              <a:t>JORNADA DE TRABAJO Y REGIMEN DE VACACIONES</a:t>
            </a:r>
            <a:endParaRPr lang="es-PE" sz="2000" dirty="0"/>
          </a:p>
        </p:txBody>
      </p:sp>
      <p:sp>
        <p:nvSpPr>
          <p:cNvPr id="6" name="5 Marcador de contenido"/>
          <p:cNvSpPr>
            <a:spLocks noGrp="1"/>
          </p:cNvSpPr>
          <p:nvPr>
            <p:ph idx="1"/>
          </p:nvPr>
        </p:nvSpPr>
        <p:spPr>
          <a:xfrm>
            <a:off x="457200" y="1214422"/>
            <a:ext cx="8258204" cy="4911741"/>
          </a:xfrm>
        </p:spPr>
        <p:txBody>
          <a:bodyPr>
            <a:normAutofit/>
          </a:bodyPr>
          <a:lstStyle/>
          <a:p>
            <a:r>
              <a:rPr lang="es-PE" sz="1800" dirty="0" smtClean="0"/>
              <a:t>ARTICULO 93 .- HORARIOS DE TRABAJO.</a:t>
            </a:r>
          </a:p>
          <a:p>
            <a:pPr>
              <a:buNone/>
            </a:pPr>
            <a:r>
              <a:rPr lang="es-PE" sz="1800" dirty="0" smtClean="0"/>
              <a:t>El director de la IE con opinión favorable de CONEI fija los horarios de trabajo, debe cumplir  o6 horas cronológicas diarias o 30 horas cronológicas semanales, de las cuales 25 en horas de trabajo en aula y 05 en labores de  planificaciones de la IE.</a:t>
            </a:r>
          </a:p>
          <a:p>
            <a:r>
              <a:rPr lang="es-PE" sz="1800" dirty="0" smtClean="0"/>
              <a:t>ARTICULO 94 .- JORNADA DEL DOCENTE DEL AREA DE INVESTIGACION.</a:t>
            </a:r>
          </a:p>
          <a:p>
            <a:pPr>
              <a:buNone/>
            </a:pPr>
            <a:r>
              <a:rPr lang="es-PE" sz="1800" dirty="0" smtClean="0"/>
              <a:t>Las funciones de investigación es a tiempo parcial y complementaría del área de gestión no exceder a 10 horas de jornada laboral.</a:t>
            </a:r>
          </a:p>
          <a:p>
            <a:r>
              <a:rPr lang="es-PE" sz="1800" dirty="0" smtClean="0"/>
              <a:t>ARTICULO 95 .- REGIMEN  DE VACACIONES.</a:t>
            </a:r>
          </a:p>
          <a:p>
            <a:pPr>
              <a:buNone/>
            </a:pPr>
            <a:r>
              <a:rPr lang="es-PE" sz="1800" dirty="0" smtClean="0"/>
              <a:t>.Los profesores de área de gestión pedagógica son de 60 días anuales.</a:t>
            </a:r>
          </a:p>
          <a:p>
            <a:pPr>
              <a:buNone/>
            </a:pPr>
            <a:r>
              <a:rPr lang="es-PE" sz="1800" dirty="0" smtClean="0"/>
              <a:t>.Los profesores de área administrativa son de 30 días anuales.</a:t>
            </a:r>
          </a:p>
          <a:p>
            <a:pPr>
              <a:buNone/>
            </a:pPr>
            <a:r>
              <a:rPr lang="es-PE" sz="1800" dirty="0" smtClean="0"/>
              <a:t>.Los profesores que trabajen en área técnico productivas de 60 días anuales.</a:t>
            </a:r>
          </a:p>
          <a:p>
            <a:pPr>
              <a:buNone/>
            </a:pPr>
            <a:r>
              <a:rPr lang="es-PE" sz="1800" dirty="0" smtClean="0"/>
              <a:t>.Los profesores que trabajen en educación básica alternativa de gestión son de 30 días.</a:t>
            </a:r>
          </a:p>
          <a:p>
            <a:pPr>
              <a:buNone/>
            </a:pPr>
            <a:r>
              <a:rPr lang="es-PE" sz="1800" dirty="0" smtClean="0"/>
              <a:t>.En caso de profesores con menos de 10 meses recibe en forma proporcional.</a:t>
            </a:r>
          </a:p>
          <a:p>
            <a:endParaRPr lang="es-PE" sz="1800"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58204" cy="582594"/>
          </a:xfrm>
        </p:spPr>
        <p:txBody>
          <a:bodyPr>
            <a:normAutofit fontScale="90000"/>
          </a:bodyPr>
          <a:lstStyle/>
          <a:p>
            <a:r>
              <a:rPr lang="es-PE" dirty="0" smtClean="0"/>
              <a:t>CAPITULO  XVII </a:t>
            </a:r>
            <a:r>
              <a:rPr lang="es-PE" sz="2000" dirty="0" smtClean="0"/>
              <a:t>TERMINO DE LA RELACION LABORAL</a:t>
            </a:r>
            <a:endParaRPr lang="es-PE" dirty="0"/>
          </a:p>
        </p:txBody>
      </p:sp>
      <p:sp>
        <p:nvSpPr>
          <p:cNvPr id="3" name="2 Marcador de contenido"/>
          <p:cNvSpPr>
            <a:spLocks noGrp="1"/>
          </p:cNvSpPr>
          <p:nvPr>
            <p:ph idx="1"/>
          </p:nvPr>
        </p:nvSpPr>
        <p:spPr>
          <a:xfrm>
            <a:off x="457200" y="1214422"/>
            <a:ext cx="8258204" cy="4911741"/>
          </a:xfrm>
        </p:spPr>
        <p:txBody>
          <a:bodyPr>
            <a:normAutofit fontScale="85000" lnSpcReduction="20000"/>
          </a:bodyPr>
          <a:lstStyle/>
          <a:p>
            <a:r>
              <a:rPr lang="es-PE" sz="2000" dirty="0" smtClean="0"/>
              <a:t>ARTICULO 96 .- TERMINO DE LA RELACION LABORAL EN LA CARRERA PUBLICA MAGISTERIAL.</a:t>
            </a:r>
          </a:p>
          <a:p>
            <a:pPr marL="457200" indent="-457200">
              <a:buAutoNum type="alphaLcPeriod"/>
            </a:pPr>
            <a:r>
              <a:rPr lang="es-PE" sz="2000" dirty="0" smtClean="0"/>
              <a:t>RENUNCIA.-a solicitud expresa  del trabajador con firma legalizada, se da termino a su función  docente.</a:t>
            </a:r>
          </a:p>
          <a:p>
            <a:pPr marL="457200" indent="-457200">
              <a:buAutoNum type="alphaLcPeriod"/>
            </a:pPr>
            <a:r>
              <a:rPr lang="es-PE" sz="2000" dirty="0" smtClean="0"/>
              <a:t>DESTITUCION POR ABANDONO DE CARGO.-por ausencia injustificada por mas de 03 días consecutivos, mas de 05 días no consecutivos en 30 días ,o mas de  15 días  no consecutivos en un periodo de 180 días calendario.</a:t>
            </a:r>
          </a:p>
          <a:p>
            <a:pPr marL="457200" indent="-457200">
              <a:buAutoNum type="alphaLcPeriod"/>
            </a:pPr>
            <a:r>
              <a:rPr lang="es-PE" sz="2000" dirty="0" smtClean="0"/>
              <a:t>DESTITUCION POR NO HABER APROBADO LA EVALUACION DE DESEMPEÑO EN TRES OPORTUNIDADES  Y EN ELMISMO NIVEL MAGISTERIAL.</a:t>
            </a:r>
          </a:p>
          <a:p>
            <a:pPr marL="457200" indent="-457200">
              <a:buNone/>
            </a:pPr>
            <a:r>
              <a:rPr lang="es-PE" sz="2000" dirty="0" smtClean="0"/>
              <a:t>El profesor que desaprobó la evaluacion ordinaria y luego la evaluacion extraordinaria en dos  02 oportunidades .Es cesado en forma definitiva de La función docente sin proceso administrativo.</a:t>
            </a:r>
          </a:p>
          <a:p>
            <a:pPr marL="457200" indent="-457200">
              <a:buAutoNum type="alphaLcPeriod" startAt="4"/>
            </a:pPr>
            <a:r>
              <a:rPr lang="es-PE" sz="2000" dirty="0" smtClean="0"/>
              <a:t>AL RECIBIR SENTENCIA CONDENATORIA POR DELITO DOLOSO.</a:t>
            </a:r>
          </a:p>
          <a:p>
            <a:pPr marL="457200" indent="-457200">
              <a:buAutoNum type="alphaLcPeriod" startAt="4"/>
            </a:pPr>
            <a:r>
              <a:rPr lang="es-PE" sz="2000" dirty="0" smtClean="0"/>
              <a:t>POR LIMITE  DE EDAD O JUBILACION</a:t>
            </a:r>
          </a:p>
          <a:p>
            <a:pPr marL="457200" indent="-457200">
              <a:buAutoNum type="alphaLcPeriod" startAt="4"/>
            </a:pPr>
            <a:r>
              <a:rPr lang="es-PE" sz="2000" dirty="0" smtClean="0"/>
              <a:t>FALLECIMIENTO.</a:t>
            </a:r>
          </a:p>
          <a:p>
            <a:pPr marL="457200" indent="-457200"/>
            <a:r>
              <a:rPr lang="es-PE" sz="2000" dirty="0" smtClean="0"/>
              <a:t>ARTICULO 97 .- REINGRESO.</a:t>
            </a:r>
          </a:p>
          <a:p>
            <a:pPr marL="457200" indent="-457200">
              <a:buNone/>
            </a:pPr>
            <a:r>
              <a:rPr lang="es-PE" sz="2000" dirty="0" smtClean="0"/>
              <a:t>Acción Administrativa a solicitud de la parte .El reingreso se realiza en el mismo  nivel magisterial en que se encontraba en cese, tiene que existir plaza presupuestada-</a:t>
            </a:r>
          </a:p>
          <a:p>
            <a:pPr marL="457200" indent="-457200">
              <a:buNone/>
            </a:pPr>
            <a:r>
              <a:rPr lang="es-PE" sz="2000" dirty="0" smtClean="0"/>
              <a:t>No procede si fue destituido por plazo de cinco 05 años y por causales del art.36.</a:t>
            </a:r>
            <a:endParaRPr lang="es-PE"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8173</Words>
  <Application>Microsoft Office PowerPoint</Application>
  <PresentationFormat>Presentación en pantalla (4:3)</PresentationFormat>
  <Paragraphs>811</Paragraphs>
  <Slides>87</Slides>
  <Notes>2</Notes>
  <HiddenSlides>0</HiddenSlides>
  <MMClips>0</MMClips>
  <ScaleCrop>false</ScaleCrop>
  <HeadingPairs>
    <vt:vector size="4" baseType="variant">
      <vt:variant>
        <vt:lpstr>Tema</vt:lpstr>
      </vt:variant>
      <vt:variant>
        <vt:i4>1</vt:i4>
      </vt:variant>
      <vt:variant>
        <vt:lpstr>Títulos de diapositiva</vt:lpstr>
      </vt:variant>
      <vt:variant>
        <vt:i4>87</vt:i4>
      </vt:variant>
    </vt:vector>
  </HeadingPairs>
  <TitlesOfParts>
    <vt:vector size="88" baseType="lpstr">
      <vt:lpstr>Tema de Office</vt:lpstr>
      <vt:lpstr>Presentación de PowerPoint</vt:lpstr>
      <vt:lpstr>Presentación de PowerPoint</vt:lpstr>
      <vt:lpstr>Presentación de PowerPoint</vt:lpstr>
      <vt:lpstr>Formación Profesional</vt:lpstr>
      <vt:lpstr>Derechos y Deberes</vt:lpstr>
      <vt:lpstr>Presentación de PowerPoint</vt:lpstr>
      <vt:lpstr>Jornada Laboral</vt:lpstr>
      <vt:lpstr>Vivienda y Seguridad</vt:lpstr>
      <vt:lpstr>Estímulos y Sanciones</vt:lpstr>
      <vt:lpstr>De la carrera pública del profesorado</vt:lpstr>
      <vt:lpstr>Ascensos en la carrera Pública de Profesorado</vt:lpstr>
      <vt:lpstr>Cesan voluntariamente por tiempo de servicios</vt:lpstr>
      <vt:lpstr>Remuneraciones</vt:lpstr>
      <vt:lpstr>Presentación de PowerPoint</vt:lpstr>
      <vt:lpstr>Reasignación y Permuta</vt:lpstr>
      <vt:lpstr>Profesor Cesante o Jubilado</vt:lpstr>
      <vt:lpstr>Régimen del Profesorado Particular</vt:lpstr>
      <vt:lpstr>Personal Magisterial sin título y con nombramiento interino</vt:lpstr>
      <vt:lpstr>Presentación de PowerPoint</vt:lpstr>
      <vt:lpstr>CAPITULO I</vt:lpstr>
      <vt:lpstr>Presentación de PowerPoint</vt:lpstr>
      <vt:lpstr>CAPITULO II DE LA FORMACION PROFESIONAL </vt:lpstr>
      <vt:lpstr>Presentación de PowerPoint</vt:lpstr>
      <vt:lpstr>  CAPITULO III DE LA PROFESIONALIZACION, PERFECCIONAMIENTO Y ESPECIALIZACION </vt:lpstr>
      <vt:lpstr>Presentación de PowerPoint</vt:lpstr>
      <vt:lpstr>CAPITULO IV DE LOS DERECHOS Y DEBERES </vt:lpstr>
      <vt:lpstr>Presentación de PowerPoint</vt:lpstr>
      <vt:lpstr>Presentación de PowerPoint</vt:lpstr>
      <vt:lpstr>Presentación de PowerPoint</vt:lpstr>
      <vt:lpstr>CAPITULO V DE LA JORNADA LABORAL</vt:lpstr>
      <vt:lpstr>Presentación de PowerPoint</vt:lpstr>
      <vt:lpstr>CAPITULO VI DE LA SINDICALIZACION Y ASOCIACION </vt:lpstr>
      <vt:lpstr>Presentación de PowerPoint</vt:lpstr>
      <vt:lpstr>CAPITULO VII DE LA SEGURIDAD Y BIENESTAR SOCIAL</vt:lpstr>
      <vt:lpstr>Presentación de PowerPoint</vt:lpstr>
      <vt:lpstr>CAPITULO VIII  </vt:lpstr>
      <vt:lpstr>Presentación de PowerPoint</vt:lpstr>
      <vt:lpstr>Presentación de PowerPoint</vt:lpstr>
      <vt:lpstr>Presentación de PowerPoint</vt:lpstr>
      <vt:lpstr>ESTRUCTURA DE LA CARRERA PUBLICA </vt:lpstr>
      <vt:lpstr>Presentación de PowerPoint</vt:lpstr>
      <vt:lpstr>  CAPITULO X </vt:lpstr>
      <vt:lpstr>Presentación de PowerPoint</vt:lpstr>
      <vt:lpstr>Presentación de PowerPoint</vt:lpstr>
      <vt:lpstr>Presentación de PowerPoint</vt:lpstr>
      <vt:lpstr>CAPÍTULO XI </vt:lpstr>
      <vt:lpstr>CAPÍTULO XII </vt:lpstr>
      <vt:lpstr>Presentación de PowerPoint</vt:lpstr>
      <vt:lpstr>Presentación de PowerPoint</vt:lpstr>
      <vt:lpstr>Presentación de PowerPoint</vt:lpstr>
      <vt:lpstr> CAPITULO XIII </vt:lpstr>
      <vt:lpstr>CAPITULO XIV </vt:lpstr>
      <vt:lpstr>Presentación de PowerPoint</vt:lpstr>
      <vt:lpstr>CAPITULO XV </vt:lpstr>
      <vt:lpstr>TÍTULO V DEL PERSONAL MAGISTERIAL SIN TÍTULO PROFESIONAL EN EDUCACIÓN </vt:lpstr>
      <vt:lpstr>Presentación de PowerPoint</vt:lpstr>
      <vt:lpstr>CAPITULO XVII DISPOSICIONES COMPLEMENTARIAS </vt:lpstr>
      <vt:lpstr>Presentación de PowerPoint</vt:lpstr>
      <vt:lpstr>LEY Nº 29062 LEY DE LA CARRERA PUBLICA MAGISTERIAL</vt:lpstr>
      <vt:lpstr>CAPITULO I OBJETO Y ALCANCE DE LA LEY</vt:lpstr>
      <vt:lpstr>CAPITULO II  EL PROFESOR Y LA FINALIDAD DE LA CARRERA PUBLICA MAGISTERIAL</vt:lpstr>
      <vt:lpstr>CAPITULO III ESTRUCTURA DE LA CARRERA PUBLICA MAGISTERIAL</vt:lpstr>
      <vt:lpstr>CAPITULO IV INGRESO A LA CARRERA PUBLICA MAGISTERIAL</vt:lpstr>
      <vt:lpstr>CAPITULO V  INGRESO A CARGOS DIRECTIVOS EN EL AREA DE GESTION INSTITUCIONAL</vt:lpstr>
      <vt:lpstr>CAPITULOVI  ASCENSO Y PERMANENCIA EN LA CARRERA PUBLICA MAGISTERIAL</vt:lpstr>
      <vt:lpstr>CAPITULO VII   DERECHOS DEBERES Y SANCIONES </vt:lpstr>
      <vt:lpstr>CAPITULO VIII PROGRAMA DE FFORMACION Y CAPACITACION PERMANENTE</vt:lpstr>
      <vt:lpstr>CAPITULO IX REMUNERACIONES INCENTIVOS Y ESTIMULOS</vt:lpstr>
      <vt:lpstr>CAPITULO X SITUACIONES ADMINISTRATIVAS</vt:lpstr>
      <vt:lpstr>CAPITULO XI JORNADA DE TRABAJO Y REGIMEN DE VACACIONES </vt:lpstr>
      <vt:lpstr>CAPITULO   XII TERMINO DE LA RELACION LABORAL EN LA CARRERA PUBLICA MAGISTERIAL</vt:lpstr>
      <vt:lpstr>DISPOCICIONES FINALES COMPLEMENTARIAS Y TRANSITORIAS</vt:lpstr>
      <vt:lpstr>DECRETO SUPREMO Nº003-2008-ED</vt:lpstr>
      <vt:lpstr>REGLAMENTO DE LA LEY QUE MODIFICA LA LEY DEL PROFESORADO EN LO REFERIDO A LA CARRERA PÚBLICA MAGISTERIAL LEY Nº 29062</vt:lpstr>
      <vt:lpstr>REGLAMENTO DE LA LEY QUE MODIFICA LA LEY DEL PROFESORADO EN LO REFERIDO A LA CARRERA PÚBLICA MAGISTERIAL LEY Nº 29062</vt:lpstr>
      <vt:lpstr>REGLAMENTO DE LA LEY QUE MODIFICA LA LEY DEL PROFESORADO EN LO REFERIDO A LA CARRERA PÚBLICA MAGISTERIAL LEY Nº 29062</vt:lpstr>
      <vt:lpstr>REGLAMENTO DE LA LEY QUE MODIFICA LA LEY DEL PROFESORADO EN LO REFERIDO A LA CARRERA PÚBLICA MAGISTERIAL LEY Nº 29062</vt:lpstr>
      <vt:lpstr>REGLAMENTO DE LA LEY QUE MODIFICA LA LEY DEL PROFESORADO EN LO REFERIDO A LA CARRERA PÚBLICA MAGISTERIAL LEY Nº 29062</vt:lpstr>
      <vt:lpstr>REGLAMENTO DE LA LEY QUE MODIFICA LA LEY DEL PROFESORADO EN LO REFERIDO A LA CARRERA PÚBLICA MAGISTERIAL LEY Nº 29062</vt:lpstr>
      <vt:lpstr>CAPITULO  XI  COMITÉ DE EVALUACION</vt:lpstr>
      <vt:lpstr>CAPITULO XII  PROGRAMA DE FORMACION Y CAPACITACION DOCENTE</vt:lpstr>
      <vt:lpstr>CAPITULO XIII  REMUNERACIONES –ASIGNACIONES-ESTIMULOS</vt:lpstr>
      <vt:lpstr>CAPITULO XIV DERECHOS-DEBERES Y SANCIONES</vt:lpstr>
      <vt:lpstr>Presentación de PowerPoint</vt:lpstr>
      <vt:lpstr>CAPITULO  XV SITUACIONES ADMINISTRATIVAS</vt:lpstr>
      <vt:lpstr>CAPITULO  XVI  JORNADA DE TRABAJO Y REGIMEN DE VACACIONES</vt:lpstr>
      <vt:lpstr>CAPITULO  XVII TERMINO DE LA RELACION LABORAL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Usuario</dc:creator>
  <cp:lastModifiedBy>ZOILA JOYA</cp:lastModifiedBy>
  <cp:revision>8</cp:revision>
  <dcterms:created xsi:type="dcterms:W3CDTF">2011-06-18T00:10:34Z</dcterms:created>
  <dcterms:modified xsi:type="dcterms:W3CDTF">2012-07-16T02:36:27Z</dcterms:modified>
</cp:coreProperties>
</file>