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"/>
  </p:notesMasterIdLst>
  <p:sldIdLst>
    <p:sldId id="270" r:id="rId2"/>
    <p:sldId id="256" r:id="rId3"/>
    <p:sldId id="257" r:id="rId4"/>
    <p:sldId id="266" r:id="rId5"/>
    <p:sldId id="271" r:id="rId6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5" autoAdjust="0"/>
    <p:restoredTop sz="92875" autoAdjust="0"/>
  </p:normalViewPr>
  <p:slideViewPr>
    <p:cSldViewPr>
      <p:cViewPr>
        <p:scale>
          <a:sx n="50" d="100"/>
          <a:sy n="50" d="100"/>
        </p:scale>
        <p:origin x="-810" y="21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4828609A-8C09-4F3A-991C-92CE949301AE}" type="datetimeFigureOut">
              <a:rPr lang="es-ES"/>
              <a:pPr>
                <a:defRPr/>
              </a:pPr>
              <a:t>12/04/2010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s-ES" noProof="0" smtClean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013A9706-540B-4FB1-B432-157B7D0F3163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smtClean="0"/>
          </a:p>
        </p:txBody>
      </p:sp>
      <p:sp>
        <p:nvSpPr>
          <p:cNvPr id="122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B2F60F4-B3FA-4463-B8E1-49E3FBBC25DA}" type="slidenum">
              <a:rPr lang="es-E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s-E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1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smtClean="0"/>
          </a:p>
        </p:txBody>
      </p:sp>
      <p:sp>
        <p:nvSpPr>
          <p:cNvPr id="122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BB4B71A-2914-40EA-9D0E-19B1D1A5810A}" type="slidenum">
              <a:rPr lang="es-E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es-E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1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smtClean="0"/>
          </a:p>
        </p:txBody>
      </p:sp>
      <p:sp>
        <p:nvSpPr>
          <p:cNvPr id="122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BB4B71A-2914-40EA-9D0E-19B1D1A5810A}" type="slidenum">
              <a:rPr lang="es-E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es-E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4 Rectángulo"/>
          <p:cNvSpPr/>
          <p:nvPr/>
        </p:nvSpPr>
        <p:spPr bwMode="auto">
          <a:xfrm>
            <a:off x="276225" y="0"/>
            <a:ext cx="104775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5 Rectángulo"/>
          <p:cNvSpPr/>
          <p:nvPr/>
        </p:nvSpPr>
        <p:spPr bwMode="auto">
          <a:xfrm>
            <a:off x="990600" y="0"/>
            <a:ext cx="182563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6 Rectángulo"/>
          <p:cNvSpPr/>
          <p:nvPr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9113838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6" name="15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7" name="16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8" name="17 Elipse"/>
          <p:cNvSpPr/>
          <p:nvPr/>
        </p:nvSpPr>
        <p:spPr bwMode="auto">
          <a:xfrm>
            <a:off x="1309688" y="4867275"/>
            <a:ext cx="641350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1090613" y="5500688"/>
            <a:ext cx="138112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663700" y="5788025"/>
            <a:ext cx="274638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1" name="20 Elipse"/>
          <p:cNvSpPr/>
          <p:nvPr/>
        </p:nvSpPr>
        <p:spPr>
          <a:xfrm>
            <a:off x="1905000" y="4495800"/>
            <a:ext cx="365125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s-ES" smtClean="0"/>
              <a:t>Haga clic para modificar el estilo de subtítulo del patrón</a:t>
            </a:r>
            <a:endParaRPr lang="en-US"/>
          </a:p>
        </p:txBody>
      </p:sp>
      <p:sp>
        <p:nvSpPr>
          <p:cNvPr id="22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463" y="1174750"/>
            <a:ext cx="2286000" cy="381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24771E-DD2F-48DA-A63F-C200BF31CEB4}" type="datetimeFigureOut">
              <a:rPr lang="es-ES"/>
              <a:pPr>
                <a:defRPr/>
              </a:pPr>
              <a:t>12/04/2010</a:t>
            </a:fld>
            <a:endParaRPr lang="es-ES"/>
          </a:p>
        </p:txBody>
      </p:sp>
      <p:sp>
        <p:nvSpPr>
          <p:cNvPr id="23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076" y="4181475"/>
            <a:ext cx="3657600" cy="3841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4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63" y="4929188"/>
            <a:ext cx="609600" cy="5175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0380FC-FB91-46BB-A5C2-7F58D3161437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8ADA6089-DAE6-4D94-9F25-8CCB537BB9BE}" type="datetimeFigureOut">
              <a:rPr lang="es-ES"/>
              <a:pPr>
                <a:defRPr/>
              </a:pPr>
              <a:t>12/04/2010</a:t>
            </a:fld>
            <a:endParaRPr lang="es-ES"/>
          </a:p>
        </p:txBody>
      </p:sp>
      <p:sp>
        <p:nvSpPr>
          <p:cNvPr id="5" name="8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A4F5E5F7-1766-4BFA-8FB1-FD40B8531784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  <p:sp>
        <p:nvSpPr>
          <p:cNvPr id="6" name="9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4 Rectángulo"/>
          <p:cNvSpPr/>
          <p:nvPr/>
        </p:nvSpPr>
        <p:spPr bwMode="auto">
          <a:xfrm>
            <a:off x="276225" y="0"/>
            <a:ext cx="104775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5 Rectángulo"/>
          <p:cNvSpPr/>
          <p:nvPr/>
        </p:nvSpPr>
        <p:spPr bwMode="auto">
          <a:xfrm>
            <a:off x="990600" y="0"/>
            <a:ext cx="182563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6 Rectángulo"/>
          <p:cNvSpPr/>
          <p:nvPr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3" name="12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13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14 Elipse"/>
          <p:cNvSpPr/>
          <p:nvPr/>
        </p:nvSpPr>
        <p:spPr bwMode="auto">
          <a:xfrm>
            <a:off x="1323975" y="4867275"/>
            <a:ext cx="642938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6" name="15 Elipse"/>
          <p:cNvSpPr/>
          <p:nvPr/>
        </p:nvSpPr>
        <p:spPr bwMode="auto">
          <a:xfrm>
            <a:off x="1090613" y="5500688"/>
            <a:ext cx="138112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7" name="16 Elipse"/>
          <p:cNvSpPr/>
          <p:nvPr/>
        </p:nvSpPr>
        <p:spPr bwMode="auto">
          <a:xfrm>
            <a:off x="1663700" y="5791200"/>
            <a:ext cx="274638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8" name="17 Elipse"/>
          <p:cNvSpPr/>
          <p:nvPr/>
        </p:nvSpPr>
        <p:spPr bwMode="auto">
          <a:xfrm>
            <a:off x="1879600" y="4479925"/>
            <a:ext cx="365125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9097963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0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2875" y="1169988"/>
            <a:ext cx="2286000" cy="381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EFB661-88A9-44E5-AA92-050946B9B661}" type="datetimeFigureOut">
              <a:rPr lang="es-ES"/>
              <a:pPr>
                <a:defRPr/>
              </a:pPr>
              <a:t>12/04/2010</a:t>
            </a:fld>
            <a:endParaRPr lang="es-ES"/>
          </a:p>
        </p:txBody>
      </p:sp>
      <p:sp>
        <p:nvSpPr>
          <p:cNvPr id="21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076" y="4178300"/>
            <a:ext cx="3657600" cy="3841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2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39850" y="4929188"/>
            <a:ext cx="609600" cy="5175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C7584C-8DC9-49CE-AE9D-9BA349C9B993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1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D0370D-8E5D-45D4-AF7F-4EF58AB19332}" type="datetimeFigureOut">
              <a:rPr lang="es-ES"/>
              <a:pPr>
                <a:defRPr/>
              </a:pPr>
              <a:t>12/04/2010</a:t>
            </a:fld>
            <a:endParaRPr lang="es-ES"/>
          </a:p>
        </p:txBody>
      </p:sp>
      <p:sp>
        <p:nvSpPr>
          <p:cNvPr id="6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2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BC5342-93C0-4435-B0A2-C5B5C5241DD1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7" name="1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E44332-5926-4BAB-84E3-1B545549561E}" type="datetimeFigureOut">
              <a:rPr lang="es-ES"/>
              <a:pPr>
                <a:defRPr/>
              </a:pPr>
              <a:t>12/04/2010</a:t>
            </a:fld>
            <a:endParaRPr lang="es-ES"/>
          </a:p>
        </p:txBody>
      </p:sp>
      <p:sp>
        <p:nvSpPr>
          <p:cNvPr id="8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2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B829E9-5E89-4840-95BF-7CC4A5B151CD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0179EFB2-D967-439A-A24D-EE26D9FA2EAB}" type="datetimeFigureOut">
              <a:rPr lang="es-ES"/>
              <a:pPr>
                <a:defRPr/>
              </a:pPr>
              <a:t>12/04/2010</a:t>
            </a:fld>
            <a:endParaRPr lang="es-ES"/>
          </a:p>
        </p:txBody>
      </p:sp>
      <p:sp>
        <p:nvSpPr>
          <p:cNvPr id="4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49FCEFF3-7E88-458B-B64C-28FE69CC888C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  <p:sp>
        <p:nvSpPr>
          <p:cNvPr id="5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7738F9-72A7-4504-9CFC-A34AEC15A808}" type="datetimeFigureOut">
              <a:rPr lang="es-ES"/>
              <a:pPr>
                <a:defRPr/>
              </a:pPr>
              <a:t>12/04/2010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2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008955-56BF-40C5-B25F-AAA98A848ADA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6" name="5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6192838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9" name="8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1" name="10 Elipse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/>
          <a:lstStyle>
            <a:lvl1pPr algn="l">
              <a:buNone/>
              <a:defRPr sz="2000" b="1" cap="small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12" name="20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68A10FB2-1E62-4A8C-80CC-E9E62EC5FAA6}" type="datetimeFigureOut">
              <a:rPr lang="es-ES"/>
              <a:pPr>
                <a:defRPr/>
              </a:pPr>
              <a:t>12/04/2010</a:t>
            </a:fld>
            <a:endParaRPr lang="es-ES"/>
          </a:p>
        </p:txBody>
      </p:sp>
      <p:sp>
        <p:nvSpPr>
          <p:cNvPr id="13" name="21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B124AEFA-D023-432D-B908-F474E53DAEBE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  <p:sp>
        <p:nvSpPr>
          <p:cNvPr id="14" name="22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6" name="5 Elipse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7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6192838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s-ES" noProof="0" smtClean="0"/>
              <a:t>Haga clic en el icono para agregar una imagen</a:t>
            </a:r>
            <a:endParaRPr lang="en-US" noProof="0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spcCol="274320" rtlCol="0" fromWordArt="0" forceAA="0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2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4EEC7046-422C-4A73-AD94-CBEC55EEEB02}" type="datetimeFigureOut">
              <a:rPr lang="es-ES"/>
              <a:pPr>
                <a:defRPr/>
              </a:pPr>
              <a:t>12/04/2010</a:t>
            </a:fld>
            <a:endParaRPr lang="es-ES"/>
          </a:p>
        </p:txBody>
      </p:sp>
      <p:sp>
        <p:nvSpPr>
          <p:cNvPr id="13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8B31859D-ED0A-4F8B-BBA7-DDFB2B6BB66D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  <p:sp>
        <p:nvSpPr>
          <p:cNvPr id="14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1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10C85A-01BF-4CA2-83DE-6E5F3F6EEEFA}" type="datetimeFigureOut">
              <a:rPr lang="es-ES"/>
              <a:pPr>
                <a:defRPr/>
              </a:pPr>
              <a:t>12/04/2010</a:t>
            </a:fld>
            <a:endParaRPr lang="es-ES"/>
          </a:p>
        </p:txBody>
      </p:sp>
      <p:sp>
        <p:nvSpPr>
          <p:cNvPr id="5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2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93E6E5-03A0-46BD-9EC6-420DBF013BEB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1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1C6F40-6633-458D-909C-220A7E75BFA3}" type="datetimeFigureOut">
              <a:rPr lang="es-ES"/>
              <a:pPr>
                <a:defRPr/>
              </a:pPr>
              <a:t>12/04/2010</a:t>
            </a:fld>
            <a:endParaRPr lang="es-ES"/>
          </a:p>
        </p:txBody>
      </p:sp>
      <p:sp>
        <p:nvSpPr>
          <p:cNvPr id="5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2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6A30B7-7D44-4623-B62E-CA39E1441883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1028" name="1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7467600" cy="487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smtClean="0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045" y="1081881"/>
            <a:ext cx="2011362" cy="384175"/>
          </a:xfrm>
          <a:prstGeom prst="rect">
            <a:avLst/>
          </a:prstGeom>
        </p:spPr>
        <p:txBody>
          <a:bodyPr vert="horz" anchor="ctr" anchorCtr="0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fld id="{108EEFBD-29ED-46F1-AE3D-929723A62167}" type="datetimeFigureOut">
              <a:rPr lang="es-ES"/>
              <a:pPr>
                <a:defRPr/>
              </a:pPr>
              <a:t>12/04/2010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89763" y="3736975"/>
            <a:ext cx="32004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2" name="11 Elipse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588" y="5734050"/>
            <a:ext cx="609600" cy="520700"/>
          </a:xfrm>
          <a:prstGeom prst="rect">
            <a:avLst/>
          </a:prstGeom>
        </p:spPr>
        <p:txBody>
          <a:bodyPr vert="horz" anchor="ctr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 b="1">
                <a:solidFill>
                  <a:srgbClr val="FFFFFF"/>
                </a:solidFill>
                <a:latin typeface="+mn-lt"/>
              </a:defRPr>
            </a:lvl1pPr>
          </a:lstStyle>
          <a:p>
            <a:pPr>
              <a:defRPr/>
            </a:pPr>
            <a:fld id="{AFC2D159-BB69-49CF-AE58-0E74BF13E800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695" r:id="rId4"/>
    <p:sldLayoutId id="2147483696" r:id="rId5"/>
    <p:sldLayoutId id="2147483703" r:id="rId6"/>
    <p:sldLayoutId id="2147483697" r:id="rId7"/>
    <p:sldLayoutId id="2147483704" r:id="rId8"/>
    <p:sldLayoutId id="2147483705" r:id="rId9"/>
    <p:sldLayoutId id="2147483698" r:id="rId10"/>
    <p:sldLayoutId id="2147483699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000" kern="1200" cap="small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9pPr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563" algn="l" rtl="0" eaLnBrk="0" fontAlgn="base" hangingPunct="0">
        <a:spcBef>
          <a:spcPct val="20000"/>
        </a:spcBef>
        <a:spcAft>
          <a:spcPct val="0"/>
        </a:spcAft>
        <a:buClr>
          <a:srgbClr val="E0752F"/>
        </a:buClr>
        <a:buSzPct val="60000"/>
        <a:buFont typeface="Wingdings" pitchFamily="2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182563" algn="l" rtl="0" eaLnBrk="0" fontAlgn="base" hangingPunct="0">
        <a:spcBef>
          <a:spcPct val="20000"/>
        </a:spcBef>
        <a:spcAft>
          <a:spcPct val="0"/>
        </a:spcAft>
        <a:buClr>
          <a:srgbClr val="FEC3AE"/>
        </a:buClr>
        <a:buSzPct val="60000"/>
        <a:buFont typeface="Wingdings" pitchFamily="2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182563" algn="l" rtl="0" eaLnBrk="0" fontAlgn="base" hangingPunct="0">
        <a:spcBef>
          <a:spcPct val="20000"/>
        </a:spcBef>
        <a:spcAft>
          <a:spcPct val="0"/>
        </a:spcAft>
        <a:buClr>
          <a:srgbClr val="BDCAE9"/>
        </a:buClr>
        <a:buSzPct val="68000"/>
        <a:buFont typeface="Wingdings 2" pitchFamily="18" charset="2"/>
        <a:buChar char="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571604" y="1000108"/>
            <a:ext cx="7500990" cy="1371600"/>
          </a:xfrm>
        </p:spPr>
        <p:txBody>
          <a:bodyPr>
            <a:no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 typeface="Wingdings"/>
              <a:buNone/>
              <a:defRPr/>
            </a:pPr>
            <a:r>
              <a:rPr lang="es-ES" sz="4400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¿Qué palabras deben tildarse?</a:t>
            </a:r>
            <a:endParaRPr lang="es-ES" sz="4400" dirty="0">
              <a:solidFill>
                <a:schemeClr val="accent1">
                  <a:lumMod val="75000"/>
                </a:schemeClr>
              </a:solidFill>
              <a:latin typeface="Calibri" pitchFamily="34" charset="0"/>
            </a:endParaRPr>
          </a:p>
        </p:txBody>
      </p:sp>
      <p:sp>
        <p:nvSpPr>
          <p:cNvPr id="5" name="2 Subtítulo"/>
          <p:cNvSpPr txBox="1">
            <a:spLocks/>
          </p:cNvSpPr>
          <p:nvPr/>
        </p:nvSpPr>
        <p:spPr bwMode="auto">
          <a:xfrm>
            <a:off x="1714480" y="2571744"/>
            <a:ext cx="7429520" cy="364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r>
              <a:rPr kumimoji="0" lang="es-ES" sz="3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  </a:t>
            </a:r>
            <a:r>
              <a:rPr kumimoji="0" lang="es-ES" sz="3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veintidos</a:t>
            </a:r>
            <a:r>
              <a:rPr lang="es-ES" sz="3800" b="1" dirty="0" smtClean="0">
                <a:solidFill>
                  <a:schemeClr val="tx2"/>
                </a:solidFill>
                <a:latin typeface="Calibri" pitchFamily="34" charset="0"/>
              </a:rPr>
              <a:t>     </a:t>
            </a:r>
            <a:r>
              <a:rPr kumimoji="0" lang="es-ES" sz="3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dulcemente    deme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endParaRPr lang="es-ES" sz="3800" b="1" dirty="0" smtClean="0">
              <a:solidFill>
                <a:schemeClr val="tx2"/>
              </a:solidFill>
              <a:latin typeface="Calibri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r>
              <a:rPr lang="es-ES" sz="3800" b="1" dirty="0" smtClean="0">
                <a:solidFill>
                  <a:schemeClr val="tx2"/>
                </a:solidFill>
                <a:latin typeface="Calibri" pitchFamily="34" charset="0"/>
              </a:rPr>
              <a:t>  </a:t>
            </a:r>
            <a:r>
              <a:rPr lang="es-ES" sz="3800" b="1" dirty="0" err="1" smtClean="0">
                <a:solidFill>
                  <a:schemeClr val="tx2"/>
                </a:solidFill>
                <a:latin typeface="Calibri" pitchFamily="34" charset="0"/>
              </a:rPr>
              <a:t>balompie</a:t>
            </a:r>
            <a:r>
              <a:rPr lang="es-ES" sz="3800" b="1" dirty="0" smtClean="0">
                <a:solidFill>
                  <a:schemeClr val="tx2"/>
                </a:solidFill>
                <a:latin typeface="Calibri" pitchFamily="34" charset="0"/>
              </a:rPr>
              <a:t>     decimoquinto  </a:t>
            </a:r>
            <a:r>
              <a:rPr lang="es-ES" sz="3800" b="1" dirty="0" err="1" smtClean="0">
                <a:solidFill>
                  <a:schemeClr val="tx2"/>
                </a:solidFill>
                <a:latin typeface="Calibri" pitchFamily="34" charset="0"/>
              </a:rPr>
              <a:t>llevose</a:t>
            </a:r>
            <a:endParaRPr lang="es-ES" sz="3800" b="1" dirty="0" smtClean="0">
              <a:solidFill>
                <a:schemeClr val="tx2"/>
              </a:solidFill>
              <a:latin typeface="Calibri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endParaRPr kumimoji="0" lang="es-ES" sz="3800" b="1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r>
              <a:rPr lang="es-ES" sz="3800" b="1" dirty="0" smtClean="0">
                <a:solidFill>
                  <a:schemeClr val="tx2"/>
                </a:solidFill>
                <a:latin typeface="Calibri" pitchFamily="34" charset="0"/>
              </a:rPr>
              <a:t>  </a:t>
            </a:r>
            <a:r>
              <a:rPr lang="es-ES" sz="3800" b="1" dirty="0" err="1" smtClean="0">
                <a:solidFill>
                  <a:schemeClr val="tx2"/>
                </a:solidFill>
                <a:latin typeface="Calibri" pitchFamily="34" charset="0"/>
              </a:rPr>
              <a:t>santiamen</a:t>
            </a:r>
            <a:r>
              <a:rPr lang="es-ES" sz="3800" b="1" dirty="0" smtClean="0">
                <a:solidFill>
                  <a:schemeClr val="tx2"/>
                </a:solidFill>
                <a:latin typeface="Calibri" pitchFamily="34" charset="0"/>
              </a:rPr>
              <a:t>    </a:t>
            </a:r>
            <a:r>
              <a:rPr lang="es-ES" sz="3800" b="1" dirty="0" err="1" smtClean="0">
                <a:solidFill>
                  <a:schemeClr val="tx2"/>
                </a:solidFill>
                <a:latin typeface="Calibri" pitchFamily="34" charset="0"/>
              </a:rPr>
              <a:t>tomalo</a:t>
            </a:r>
            <a:r>
              <a:rPr lang="es-ES" sz="3800" b="1" dirty="0" smtClean="0">
                <a:solidFill>
                  <a:schemeClr val="tx2"/>
                </a:solidFill>
                <a:latin typeface="Calibri" pitchFamily="34" charset="0"/>
              </a:rPr>
              <a:t>    </a:t>
            </a:r>
            <a:r>
              <a:rPr lang="es-ES" sz="3800" b="1" dirty="0" err="1" smtClean="0">
                <a:solidFill>
                  <a:schemeClr val="tx2"/>
                </a:solidFill>
                <a:latin typeface="Calibri" pitchFamily="34" charset="0"/>
              </a:rPr>
              <a:t>agarramelo</a:t>
            </a:r>
            <a:endParaRPr kumimoji="0" lang="es-ES" sz="3800" b="1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endParaRPr kumimoji="0" lang="es-ES" sz="38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429404" cy="1893888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s-ES" sz="36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CASOS ESPECIALES DE  ACENTUACIÓN</a:t>
            </a:r>
            <a:endParaRPr lang="es-ES" sz="3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286000" y="5003800"/>
            <a:ext cx="6172200" cy="1371600"/>
          </a:xfrm>
        </p:spPr>
        <p:txBody>
          <a:bodyPr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 typeface="Wingdings"/>
              <a:buNone/>
              <a:defRPr/>
            </a:pPr>
            <a:endParaRPr lang="es-ES" dirty="0" smtClean="0"/>
          </a:p>
          <a:p>
            <a:pPr eaLnBrk="1" fontAlgn="auto" hangingPunct="1">
              <a:spcAft>
                <a:spcPts val="0"/>
              </a:spcAft>
              <a:buFont typeface="Wingdings"/>
              <a:buNone/>
              <a:defRPr/>
            </a:pPr>
            <a:endParaRPr lang="es-ES" dirty="0" smtClean="0"/>
          </a:p>
          <a:p>
            <a:pPr eaLnBrk="1" fontAlgn="auto" hangingPunct="1">
              <a:spcAft>
                <a:spcPts val="0"/>
              </a:spcAft>
              <a:buFont typeface="Wingdings"/>
              <a:buNone/>
              <a:defRPr/>
            </a:pPr>
            <a:endParaRPr lang="es-ES" dirty="0" smtClean="0"/>
          </a:p>
          <a:p>
            <a:pPr algn="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s-ES" sz="1600" dirty="0" smtClean="0"/>
              <a:t>PROF. ORLANDO ZAPATA</a:t>
            </a:r>
            <a:endParaRPr lang="es-E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Tabla"/>
          <p:cNvGraphicFramePr>
            <a:graphicFrameLocks noGrp="1"/>
          </p:cNvGraphicFramePr>
          <p:nvPr/>
        </p:nvGraphicFramePr>
        <p:xfrm>
          <a:off x="285750" y="285750"/>
          <a:ext cx="2643176" cy="6357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43176"/>
              </a:tblGrid>
              <a:tr h="6357960">
                <a:tc>
                  <a:txBody>
                    <a:bodyPr/>
                    <a:lstStyle/>
                    <a:p>
                      <a:pPr algn="ctr"/>
                      <a:r>
                        <a:rPr lang="es-ES" sz="20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libri" pitchFamily="34" charset="0"/>
                        </a:rPr>
                        <a:t>CONCEPTOS BÁSICOS</a:t>
                      </a:r>
                    </a:p>
                    <a:p>
                      <a:pPr algn="ctr"/>
                      <a:endParaRPr lang="es-ES" sz="110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libri" pitchFamily="34" charset="0"/>
                      </a:endParaRPr>
                    </a:p>
                    <a:p>
                      <a:pPr algn="ctr"/>
                      <a:r>
                        <a:rPr lang="es-ES" sz="14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libri" pitchFamily="34" charset="0"/>
                        </a:rPr>
                        <a:t>REGLA GENERAL DE TILDACIÓN</a:t>
                      </a:r>
                    </a:p>
                    <a:p>
                      <a:pPr algn="ctr"/>
                      <a:endParaRPr lang="es-ES" sz="120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libri" pitchFamily="34" charset="0"/>
                      </a:endParaRPr>
                    </a:p>
                    <a:p>
                      <a:pPr algn="ctr"/>
                      <a:endParaRPr lang="es-ES" sz="120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libri" pitchFamily="34" charset="0"/>
                      </a:endParaRPr>
                    </a:p>
                    <a:p>
                      <a:pPr algn="ctr"/>
                      <a:endParaRPr lang="es-ES" sz="120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libri" pitchFamily="34" charset="0"/>
                      </a:endParaRPr>
                    </a:p>
                    <a:p>
                      <a:pPr algn="ctr"/>
                      <a:endParaRPr lang="es-ES" sz="120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libri" pitchFamily="34" charset="0"/>
                      </a:endParaRPr>
                    </a:p>
                    <a:p>
                      <a:pPr algn="ctr"/>
                      <a:endParaRPr lang="es-ES" sz="120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libri" pitchFamily="34" charset="0"/>
                      </a:endParaRPr>
                    </a:p>
                    <a:p>
                      <a:pPr algn="ctr"/>
                      <a:endParaRPr lang="es-ES" sz="120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libri" pitchFamily="34" charset="0"/>
                      </a:endParaRPr>
                    </a:p>
                    <a:p>
                      <a:pPr algn="ctr"/>
                      <a:endParaRPr lang="es-ES" sz="120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libri" pitchFamily="34" charset="0"/>
                      </a:endParaRPr>
                    </a:p>
                    <a:p>
                      <a:pPr algn="ctr"/>
                      <a:endParaRPr lang="es-ES" sz="120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libri" pitchFamily="34" charset="0"/>
                      </a:endParaRPr>
                    </a:p>
                    <a:p>
                      <a:pPr algn="ctr"/>
                      <a:endParaRPr lang="es-ES" sz="120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libri" pitchFamily="34" charset="0"/>
                      </a:endParaRPr>
                    </a:p>
                    <a:p>
                      <a:pPr algn="ctr"/>
                      <a:endParaRPr lang="es-ES" sz="120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libri" pitchFamily="34" charset="0"/>
                      </a:endParaRPr>
                    </a:p>
                    <a:p>
                      <a:pPr algn="ctr"/>
                      <a:endParaRPr lang="es-ES" sz="120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libri" pitchFamily="34" charset="0"/>
                      </a:endParaRPr>
                    </a:p>
                    <a:p>
                      <a:pPr algn="ctr"/>
                      <a:endParaRPr lang="es-ES" sz="120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libri" pitchFamily="34" charset="0"/>
                      </a:endParaRPr>
                    </a:p>
                    <a:p>
                      <a:pPr algn="ctr"/>
                      <a:endParaRPr lang="es-ES" sz="120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libri" pitchFamily="34" charset="0"/>
                      </a:endParaRPr>
                    </a:p>
                    <a:p>
                      <a:pPr algn="ctr"/>
                      <a:r>
                        <a:rPr lang="es-ES" sz="28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libri" pitchFamily="34" charset="0"/>
                        </a:rPr>
                        <a:t>¿SABÍAS QUE…?</a:t>
                      </a:r>
                    </a:p>
                    <a:p>
                      <a:pPr algn="l">
                        <a:buFontTx/>
                        <a:buNone/>
                      </a:pPr>
                      <a:endParaRPr lang="es-ES" sz="100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libri" pitchFamily="34" charset="0"/>
                      </a:endParaRPr>
                    </a:p>
                    <a:p>
                      <a:pPr algn="l">
                        <a:buFontTx/>
                        <a:buNone/>
                      </a:pPr>
                      <a:endParaRPr lang="es-ES" sz="100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libri" pitchFamily="34" charset="0"/>
                      </a:endParaRPr>
                    </a:p>
                    <a:p>
                      <a:pPr algn="l">
                        <a:buFontTx/>
                        <a:buNone/>
                      </a:pPr>
                      <a:endParaRPr lang="es-ES" sz="100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libri" pitchFamily="34" charset="0"/>
                      </a:endParaRPr>
                    </a:p>
                    <a:p>
                      <a:pPr algn="just">
                        <a:buFont typeface="Wingdings" pitchFamily="2" charset="2"/>
                        <a:buChar char="q"/>
                      </a:pPr>
                      <a:r>
                        <a:rPr lang="es-ES" sz="18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libri" pitchFamily="34" charset="0"/>
                        </a:rPr>
                        <a:t>Las palabras escritas en mayúsculas deben  </a:t>
                      </a:r>
                      <a:r>
                        <a:rPr lang="es-ES" sz="1800" i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libri" pitchFamily="34" charset="0"/>
                        </a:rPr>
                        <a:t>llevar</a:t>
                      </a:r>
                      <a:r>
                        <a:rPr lang="es-ES" sz="1800" i="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libri" pitchFamily="34" charset="0"/>
                        </a:rPr>
                        <a:t> tilde si le corresponde según las reglas.</a:t>
                      </a:r>
                      <a:endParaRPr lang="es-ES" sz="1800" i="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libri" pitchFamily="34" charset="0"/>
                      </a:endParaRPr>
                    </a:p>
                    <a:p>
                      <a:pPr algn="just">
                        <a:buFontTx/>
                        <a:buNone/>
                      </a:pPr>
                      <a:endParaRPr lang="es-ES" sz="1800" i="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libri" pitchFamily="34" charset="0"/>
                      </a:endParaRPr>
                    </a:p>
                    <a:p>
                      <a:pPr algn="just">
                        <a:buFontTx/>
                        <a:buNone/>
                      </a:pPr>
                      <a:r>
                        <a:rPr lang="es-ES" sz="1800" i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libri" pitchFamily="34" charset="0"/>
                        </a:rPr>
                        <a:t>Ej.</a:t>
                      </a:r>
                    </a:p>
                    <a:p>
                      <a:pPr algn="just">
                        <a:buFontTx/>
                        <a:buNone/>
                      </a:pPr>
                      <a:endParaRPr lang="es-ES" sz="1800" i="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libri" pitchFamily="34" charset="0"/>
                      </a:endParaRPr>
                    </a:p>
                    <a:p>
                      <a:pPr algn="just">
                        <a:buFontTx/>
                        <a:buNone/>
                      </a:pPr>
                      <a:r>
                        <a:rPr lang="es-ES" sz="1800" i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libri" pitchFamily="34" charset="0"/>
                        </a:rPr>
                        <a:t>Álvaro     PERÚ     ÁFRICA</a:t>
                      </a:r>
                      <a:endParaRPr lang="es-ES" sz="1800" i="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6 Tabla"/>
          <p:cNvGraphicFramePr>
            <a:graphicFrameLocks noGrp="1"/>
          </p:cNvGraphicFramePr>
          <p:nvPr/>
        </p:nvGraphicFramePr>
        <p:xfrm>
          <a:off x="642938" y="1179513"/>
          <a:ext cx="1908000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0000"/>
                <a:gridCol w="252000"/>
                <a:gridCol w="252000"/>
                <a:gridCol w="252000"/>
                <a:gridCol w="252000"/>
              </a:tblGrid>
              <a:tr h="324000"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lnL w="12700" cmpd="sng"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S</a:t>
                      </a:r>
                      <a:endParaRPr lang="es-ES" sz="10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E</a:t>
                      </a:r>
                      <a:endParaRPr lang="es-ES" sz="10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G</a:t>
                      </a:r>
                      <a:endParaRPr lang="es-ES" sz="10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A</a:t>
                      </a:r>
                      <a:endParaRPr lang="es-ES" sz="10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1471">
                <a:tc>
                  <a:txBody>
                    <a:bodyPr/>
                    <a:lstStyle/>
                    <a:p>
                      <a:r>
                        <a:rPr lang="es-ES" sz="1000" dirty="0" smtClean="0"/>
                        <a:t>Vocal</a:t>
                      </a:r>
                      <a:endParaRPr lang="es-ES" sz="1000" dirty="0"/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´</a:t>
                      </a:r>
                      <a:endParaRPr lang="es-E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´</a:t>
                      </a:r>
                      <a:endParaRPr lang="es-E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´</a:t>
                      </a:r>
                      <a:endParaRPr lang="es-E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1471">
                <a:tc>
                  <a:txBody>
                    <a:bodyPr/>
                    <a:lstStyle/>
                    <a:p>
                      <a:r>
                        <a:rPr lang="es-ES" sz="1000" dirty="0" smtClean="0"/>
                        <a:t>N</a:t>
                      </a:r>
                      <a:r>
                        <a:rPr lang="es-ES" sz="1000" baseline="0" dirty="0" smtClean="0"/>
                        <a:t> – S</a:t>
                      </a:r>
                      <a:endParaRPr lang="es-ES" sz="1000" dirty="0"/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mtClean="0"/>
                        <a:t>´</a:t>
                      </a:r>
                      <a:endParaRPr lang="es-E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´</a:t>
                      </a:r>
                      <a:endParaRPr lang="es-E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´</a:t>
                      </a:r>
                      <a:endParaRPr lang="es-E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1471">
                <a:tc>
                  <a:txBody>
                    <a:bodyPr/>
                    <a:lstStyle/>
                    <a:p>
                      <a:r>
                        <a:rPr lang="es-ES" sz="1000" dirty="0" smtClean="0"/>
                        <a:t>Consonante</a:t>
                      </a:r>
                      <a:endParaRPr lang="es-ES" sz="1000" dirty="0"/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´</a:t>
                      </a:r>
                      <a:endParaRPr lang="es-E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´</a:t>
                      </a:r>
                      <a:endParaRPr lang="es-E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dirty="0" smtClean="0"/>
                        <a:t>´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5" name="4 Tabla"/>
          <p:cNvGraphicFramePr>
            <a:graphicFrameLocks noGrp="1"/>
          </p:cNvGraphicFramePr>
          <p:nvPr/>
        </p:nvGraphicFramePr>
        <p:xfrm>
          <a:off x="2928938" y="285751"/>
          <a:ext cx="5857946" cy="5714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57946"/>
              </a:tblGrid>
              <a:tr h="571482">
                <a:tc>
                  <a:txBody>
                    <a:bodyPr/>
                    <a:lstStyle/>
                    <a:p>
                      <a:pPr algn="just"/>
                      <a:r>
                        <a:rPr kumimoji="0" lang="es-ES" sz="2600" b="1" kern="1200" dirty="0" smtClean="0">
                          <a:solidFill>
                            <a:schemeClr val="lt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1. Acentuación</a:t>
                      </a:r>
                      <a:r>
                        <a:rPr kumimoji="0" lang="es-ES" sz="2600" b="1" kern="1200" baseline="0" dirty="0" smtClean="0">
                          <a:solidFill>
                            <a:schemeClr val="lt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 de palabras compuestas</a:t>
                      </a:r>
                      <a:endParaRPr kumimoji="0" lang="es-ES" sz="2600" b="1" kern="1200" dirty="0" smtClean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5 Tabla"/>
          <p:cNvGraphicFramePr>
            <a:graphicFrameLocks noGrp="1"/>
          </p:cNvGraphicFramePr>
          <p:nvPr/>
        </p:nvGraphicFramePr>
        <p:xfrm>
          <a:off x="2928938" y="785794"/>
          <a:ext cx="5857946" cy="53402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57946"/>
              </a:tblGrid>
              <a:tr h="2536049">
                <a:tc>
                  <a:txBody>
                    <a:bodyPr/>
                    <a:lstStyle/>
                    <a:p>
                      <a:pPr algn="just"/>
                      <a:r>
                        <a:rPr kumimoji="0" lang="es-ES" sz="2400" b="1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 </a:t>
                      </a:r>
                      <a:r>
                        <a:rPr kumimoji="0" lang="es-ES" sz="2400" b="1" kern="1200" dirty="0" smtClean="0">
                          <a:solidFill>
                            <a:schemeClr val="bg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1.1. Palabras compuestas</a:t>
                      </a:r>
                      <a:r>
                        <a:rPr kumimoji="0" lang="es-ES" sz="2400" b="1" kern="1200" baseline="0" dirty="0" smtClean="0">
                          <a:solidFill>
                            <a:schemeClr val="bg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 sin guion: </a:t>
                      </a:r>
                      <a:r>
                        <a:rPr kumimoji="0" lang="es-ES" sz="2400" b="1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Se comportan</a:t>
                      </a:r>
                      <a:r>
                        <a:rPr kumimoji="0" lang="es-ES" sz="2400" b="1" kern="1200" baseline="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 como palabras simples y siguen las reglas generales de acentuación.</a:t>
                      </a:r>
                      <a:endParaRPr kumimoji="0" lang="es-ES" sz="1050" b="1" kern="1200" baseline="0" dirty="0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libri" pitchFamily="34" charset="0"/>
                        <a:ea typeface="+mn-ea"/>
                        <a:cs typeface="+mn-cs"/>
                      </a:endParaRPr>
                    </a:p>
                    <a:p>
                      <a:pPr algn="just"/>
                      <a:endParaRPr kumimoji="0" lang="es-ES" sz="1000" b="1" kern="1200" dirty="0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libri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kumimoji="0" lang="es-ES" sz="2400" b="1" kern="1200" dirty="0" smtClean="0">
                          <a:solidFill>
                            <a:schemeClr val="lt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 </a:t>
                      </a:r>
                      <a:r>
                        <a:rPr kumimoji="0" lang="es-ES" sz="2400" b="1" kern="1200" dirty="0" smtClean="0">
                          <a:solidFill>
                            <a:schemeClr val="lt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Ej.</a:t>
                      </a:r>
                      <a:r>
                        <a:rPr kumimoji="0" lang="es-ES" sz="2400" b="1" kern="1200" dirty="0" smtClean="0">
                          <a:solidFill>
                            <a:schemeClr val="lt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	     </a:t>
                      </a:r>
                    </a:p>
                    <a:p>
                      <a:pPr lvl="0"/>
                      <a:r>
                        <a:rPr kumimoji="0" lang="es-ES" sz="2400" b="1" kern="1200" dirty="0" smtClean="0">
                          <a:solidFill>
                            <a:schemeClr val="lt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      diez + seis                           dieciséis</a:t>
                      </a:r>
                    </a:p>
                    <a:p>
                      <a:pPr lvl="0"/>
                      <a:r>
                        <a:rPr kumimoji="0" lang="es-ES" sz="2400" b="1" kern="1200" dirty="0" smtClean="0">
                          <a:solidFill>
                            <a:schemeClr val="lt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      balón</a:t>
                      </a:r>
                      <a:r>
                        <a:rPr kumimoji="0" lang="es-ES" sz="2400" b="1" kern="1200" baseline="0" dirty="0" smtClean="0">
                          <a:solidFill>
                            <a:schemeClr val="lt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 + cesto                     baloncesto</a:t>
                      </a:r>
                    </a:p>
                    <a:p>
                      <a:pPr lvl="0"/>
                      <a:r>
                        <a:rPr kumimoji="0" lang="es-ES" sz="2400" b="1" kern="1200" dirty="0" smtClean="0">
                          <a:solidFill>
                            <a:schemeClr val="lt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      décimo </a:t>
                      </a:r>
                      <a:r>
                        <a:rPr kumimoji="0" lang="es-ES" sz="2400" b="1" kern="1200" baseline="0" dirty="0" smtClean="0">
                          <a:solidFill>
                            <a:schemeClr val="lt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+ séptimo             decimoséptimo</a:t>
                      </a:r>
                      <a:endParaRPr kumimoji="0" lang="es-ES" sz="2400" b="1" kern="1200" dirty="0" smtClean="0">
                        <a:solidFill>
                          <a:schemeClr val="lt1"/>
                        </a:solidFill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2536049">
                <a:tc>
                  <a:txBody>
                    <a:bodyPr/>
                    <a:lstStyle/>
                    <a:p>
                      <a:endParaRPr kumimoji="0" lang="es-ES" sz="2400" b="1" kern="1200" baseline="0" dirty="0" smtClean="0">
                        <a:solidFill>
                          <a:schemeClr val="lt1"/>
                        </a:solidFill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" name="7 Tabla"/>
          <p:cNvGraphicFramePr>
            <a:graphicFrameLocks noGrp="1"/>
          </p:cNvGraphicFramePr>
          <p:nvPr/>
        </p:nvGraphicFramePr>
        <p:xfrm>
          <a:off x="2928926" y="3571876"/>
          <a:ext cx="5857916" cy="30718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57916"/>
              </a:tblGrid>
              <a:tr h="3071834">
                <a:tc>
                  <a:txBody>
                    <a:bodyPr/>
                    <a:lstStyle/>
                    <a:p>
                      <a:pPr algn="just"/>
                      <a:r>
                        <a:rPr kumimoji="0" lang="es-ES" sz="2400" b="1" kern="1200" dirty="0" smtClean="0">
                          <a:solidFill>
                            <a:schemeClr val="bg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1.2. Palabras compuestas</a:t>
                      </a:r>
                      <a:r>
                        <a:rPr kumimoji="0" lang="es-ES" sz="2400" b="1" kern="1200" baseline="0" dirty="0" smtClean="0">
                          <a:solidFill>
                            <a:schemeClr val="bg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 con guion: </a:t>
                      </a:r>
                      <a:r>
                        <a:rPr kumimoji="0" lang="es-ES" sz="2400" b="1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Conservan la tilde que corresponde a cada uno de los</a:t>
                      </a:r>
                      <a:r>
                        <a:rPr kumimoji="0" lang="es-ES" sz="2400" b="1" kern="1200" baseline="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 términos.</a:t>
                      </a:r>
                      <a:endParaRPr kumimoji="0" lang="es-ES" sz="1050" b="1" kern="1200" baseline="0" dirty="0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libri" pitchFamily="34" charset="0"/>
                        <a:ea typeface="+mn-ea"/>
                        <a:cs typeface="+mn-cs"/>
                      </a:endParaRPr>
                    </a:p>
                    <a:p>
                      <a:pPr algn="just"/>
                      <a:endParaRPr kumimoji="0" lang="es-ES" sz="1000" b="1" kern="1200" dirty="0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libri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kumimoji="0" lang="es-ES" sz="2400" b="1" kern="1200" dirty="0" smtClean="0">
                          <a:solidFill>
                            <a:schemeClr val="lt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 Ej.	     </a:t>
                      </a:r>
                    </a:p>
                    <a:p>
                      <a:pPr lvl="0"/>
                      <a:r>
                        <a:rPr kumimoji="0" lang="es-ES" sz="2400" b="1" kern="1200" dirty="0" smtClean="0">
                          <a:solidFill>
                            <a:schemeClr val="lt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      franco + alemán               franco-alemán</a:t>
                      </a:r>
                    </a:p>
                    <a:p>
                      <a:pPr lvl="0"/>
                      <a:r>
                        <a:rPr kumimoji="0" lang="es-ES" sz="2400" b="1" kern="1200" dirty="0" smtClean="0">
                          <a:solidFill>
                            <a:schemeClr val="lt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      hispano </a:t>
                      </a:r>
                      <a:r>
                        <a:rPr kumimoji="0" lang="es-ES" sz="2400" b="1" kern="1200" baseline="0" dirty="0" smtClean="0">
                          <a:solidFill>
                            <a:schemeClr val="lt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+ belga                hispano-belga</a:t>
                      </a:r>
                    </a:p>
                    <a:p>
                      <a:pPr lvl="0"/>
                      <a:r>
                        <a:rPr kumimoji="0" lang="es-ES" sz="2400" b="1" kern="1200" dirty="0" smtClean="0">
                          <a:solidFill>
                            <a:schemeClr val="lt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      teórico </a:t>
                      </a:r>
                      <a:r>
                        <a:rPr kumimoji="0" lang="es-ES" sz="2400" b="1" kern="1200" baseline="0" dirty="0" smtClean="0">
                          <a:solidFill>
                            <a:schemeClr val="lt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+ práctico             teórico-práctico</a:t>
                      </a:r>
                      <a:endParaRPr kumimoji="0" lang="es-ES" sz="2400" b="1" kern="1200" dirty="0" smtClean="0">
                        <a:solidFill>
                          <a:schemeClr val="lt1"/>
                        </a:solidFill>
                        <a:latin typeface="Calibri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kumimoji="0" lang="es-ES" sz="1600" b="1" kern="1200" dirty="0" smtClean="0">
                          <a:solidFill>
                            <a:schemeClr val="lt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15" name="14 Grupo"/>
          <p:cNvGrpSpPr/>
          <p:nvPr/>
        </p:nvGrpSpPr>
        <p:grpSpPr>
          <a:xfrm>
            <a:off x="5857884" y="2571744"/>
            <a:ext cx="285752" cy="857256"/>
            <a:chOff x="5857884" y="2571744"/>
            <a:chExt cx="285752" cy="857256"/>
          </a:xfrm>
        </p:grpSpPr>
        <p:sp>
          <p:nvSpPr>
            <p:cNvPr id="9" name="8 Flecha derecha"/>
            <p:cNvSpPr/>
            <p:nvPr/>
          </p:nvSpPr>
          <p:spPr>
            <a:xfrm>
              <a:off x="5857884" y="2571744"/>
              <a:ext cx="285752" cy="142876"/>
            </a:xfrm>
            <a:prstGeom prst="rightArrow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0" name="9 Flecha derecha"/>
            <p:cNvSpPr/>
            <p:nvPr/>
          </p:nvSpPr>
          <p:spPr>
            <a:xfrm>
              <a:off x="5857884" y="2928934"/>
              <a:ext cx="285752" cy="142876"/>
            </a:xfrm>
            <a:prstGeom prst="rightArrow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1" name="10 Flecha derecha"/>
            <p:cNvSpPr/>
            <p:nvPr/>
          </p:nvSpPr>
          <p:spPr>
            <a:xfrm>
              <a:off x="5857884" y="3286124"/>
              <a:ext cx="285752" cy="142876"/>
            </a:xfrm>
            <a:prstGeom prst="rightArrow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grpSp>
        <p:nvGrpSpPr>
          <p:cNvPr id="16" name="15 Grupo"/>
          <p:cNvGrpSpPr/>
          <p:nvPr/>
        </p:nvGrpSpPr>
        <p:grpSpPr>
          <a:xfrm>
            <a:off x="5929322" y="5357826"/>
            <a:ext cx="285752" cy="857256"/>
            <a:chOff x="5929322" y="5357826"/>
            <a:chExt cx="285752" cy="857256"/>
          </a:xfrm>
        </p:grpSpPr>
        <p:sp>
          <p:nvSpPr>
            <p:cNvPr id="12" name="11 Flecha derecha"/>
            <p:cNvSpPr/>
            <p:nvPr/>
          </p:nvSpPr>
          <p:spPr>
            <a:xfrm>
              <a:off x="5929322" y="5357826"/>
              <a:ext cx="285752" cy="142876"/>
            </a:xfrm>
            <a:prstGeom prst="rightArrow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3" name="12 Flecha derecha"/>
            <p:cNvSpPr/>
            <p:nvPr/>
          </p:nvSpPr>
          <p:spPr>
            <a:xfrm>
              <a:off x="5929322" y="5715016"/>
              <a:ext cx="285752" cy="142876"/>
            </a:xfrm>
            <a:prstGeom prst="rightArrow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4" name="13 Flecha derecha"/>
            <p:cNvSpPr/>
            <p:nvPr/>
          </p:nvSpPr>
          <p:spPr>
            <a:xfrm>
              <a:off x="5929322" y="6072206"/>
              <a:ext cx="285752" cy="142876"/>
            </a:xfrm>
            <a:prstGeom prst="rightArrow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8 Tabla"/>
          <p:cNvGraphicFramePr>
            <a:graphicFrameLocks noGrp="1"/>
          </p:cNvGraphicFramePr>
          <p:nvPr/>
        </p:nvGraphicFramePr>
        <p:xfrm>
          <a:off x="214282" y="214290"/>
          <a:ext cx="8501134" cy="29289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501134"/>
              </a:tblGrid>
              <a:tr h="2928958">
                <a:tc>
                  <a:txBody>
                    <a:bodyPr/>
                    <a:lstStyle/>
                    <a:p>
                      <a:pPr algn="just"/>
                      <a:r>
                        <a:rPr kumimoji="0" lang="es-ES" sz="2400" b="1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 </a:t>
                      </a:r>
                      <a:r>
                        <a:rPr kumimoji="0" lang="es-ES" sz="2400" b="1" kern="1200" dirty="0" smtClean="0">
                          <a:solidFill>
                            <a:schemeClr val="bg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1.3. Formas verbales con pronombres enclíticos</a:t>
                      </a:r>
                      <a:r>
                        <a:rPr kumimoji="0" lang="es-ES" sz="2400" b="1" kern="1200" baseline="0" dirty="0" smtClean="0">
                          <a:solidFill>
                            <a:schemeClr val="bg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: </a:t>
                      </a:r>
                      <a:r>
                        <a:rPr kumimoji="0" lang="es-ES" sz="2400" b="1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Llevan tilde o no de acuerdo</a:t>
                      </a:r>
                      <a:r>
                        <a:rPr kumimoji="0" lang="es-ES" sz="2400" b="1" kern="1200" baseline="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 a las normas generales de tildación.</a:t>
                      </a:r>
                      <a:endParaRPr kumimoji="0" lang="es-ES" sz="1050" b="1" kern="1200" baseline="0" dirty="0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libri" pitchFamily="34" charset="0"/>
                        <a:ea typeface="+mn-ea"/>
                        <a:cs typeface="+mn-cs"/>
                      </a:endParaRPr>
                    </a:p>
                    <a:p>
                      <a:pPr algn="just"/>
                      <a:endParaRPr kumimoji="0" lang="es-ES" sz="1000" b="1" kern="1200" dirty="0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libri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kumimoji="0" lang="es-ES" sz="2400" b="1" kern="1200" dirty="0" smtClean="0">
                          <a:solidFill>
                            <a:schemeClr val="lt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 Ej.	     </a:t>
                      </a:r>
                    </a:p>
                    <a:p>
                      <a:pPr lvl="0"/>
                      <a:r>
                        <a:rPr kumimoji="0" lang="es-ES" sz="2400" b="1" kern="1200" dirty="0" smtClean="0">
                          <a:solidFill>
                            <a:schemeClr val="lt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      di + lo                                  dilo                     cayó + se          cayose</a:t>
                      </a:r>
                    </a:p>
                    <a:p>
                      <a:pPr lvl="0"/>
                      <a:r>
                        <a:rPr kumimoji="0" lang="es-ES" sz="2400" b="1" kern="1200" dirty="0" smtClean="0">
                          <a:solidFill>
                            <a:schemeClr val="lt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      mira</a:t>
                      </a:r>
                      <a:r>
                        <a:rPr kumimoji="0" lang="es-ES" sz="2400" b="1" kern="1200" baseline="0" dirty="0" smtClean="0">
                          <a:solidFill>
                            <a:schemeClr val="lt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 + me                           mírame</a:t>
                      </a:r>
                    </a:p>
                    <a:p>
                      <a:pPr lvl="0"/>
                      <a:r>
                        <a:rPr kumimoji="0" lang="es-ES" sz="2400" b="1" kern="1200" dirty="0" smtClean="0">
                          <a:solidFill>
                            <a:schemeClr val="lt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      dé </a:t>
                      </a:r>
                      <a:r>
                        <a:rPr kumimoji="0" lang="es-ES" sz="2400" b="1" kern="1200" baseline="0" dirty="0" smtClean="0">
                          <a:solidFill>
                            <a:schemeClr val="lt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+ se + lo                         déselo</a:t>
                      </a:r>
                    </a:p>
                    <a:p>
                      <a:pPr lvl="0"/>
                      <a:r>
                        <a:rPr kumimoji="0" lang="es-ES" sz="2400" b="1" kern="1200" baseline="0" dirty="0" smtClean="0">
                          <a:solidFill>
                            <a:schemeClr val="lt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      </a:t>
                      </a:r>
                      <a:r>
                        <a:rPr kumimoji="0" lang="es-ES" sz="2400" b="1" kern="1200" baseline="0" dirty="0" err="1" smtClean="0">
                          <a:solidFill>
                            <a:schemeClr val="lt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andá</a:t>
                      </a:r>
                      <a:r>
                        <a:rPr kumimoji="0" lang="es-ES" sz="2400" b="1" kern="1200" baseline="0" dirty="0" smtClean="0">
                          <a:solidFill>
                            <a:schemeClr val="lt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 + te                             </a:t>
                      </a:r>
                      <a:r>
                        <a:rPr kumimoji="0" lang="es-ES" sz="2400" b="1" kern="1200" baseline="0" dirty="0" err="1" smtClean="0">
                          <a:solidFill>
                            <a:schemeClr val="lt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andate</a:t>
                      </a:r>
                      <a:r>
                        <a:rPr kumimoji="0" lang="es-ES" sz="2400" b="1" kern="1200" baseline="0" dirty="0" smtClean="0">
                          <a:solidFill>
                            <a:schemeClr val="lt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 (voseo)</a:t>
                      </a:r>
                      <a:endParaRPr kumimoji="0" lang="es-ES" sz="2400" b="1" kern="1200" dirty="0" smtClean="0">
                        <a:solidFill>
                          <a:schemeClr val="lt1"/>
                        </a:solidFill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0" name="9 Tabla"/>
          <p:cNvGraphicFramePr>
            <a:graphicFrameLocks noGrp="1"/>
          </p:cNvGraphicFramePr>
          <p:nvPr/>
        </p:nvGraphicFramePr>
        <p:xfrm>
          <a:off x="214282" y="3143248"/>
          <a:ext cx="8501134" cy="3535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501134"/>
              </a:tblGrid>
              <a:tr h="3286125">
                <a:tc>
                  <a:txBody>
                    <a:bodyPr/>
                    <a:lstStyle/>
                    <a:p>
                      <a:pPr algn="just"/>
                      <a:r>
                        <a:rPr kumimoji="0" lang="es-ES" sz="2400" b="1" kern="1200" dirty="0" smtClean="0">
                          <a:solidFill>
                            <a:schemeClr val="bg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1.3. Adverbios</a:t>
                      </a:r>
                      <a:r>
                        <a:rPr kumimoji="0" lang="es-ES" sz="2400" b="1" kern="1200" baseline="0" dirty="0" smtClean="0">
                          <a:solidFill>
                            <a:schemeClr val="bg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 terminados en -mente: </a:t>
                      </a:r>
                      <a:r>
                        <a:rPr kumimoji="0" lang="es-ES" sz="2400" b="1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Estas palabras constituyen</a:t>
                      </a:r>
                      <a:r>
                        <a:rPr kumimoji="0" lang="es-ES" sz="2400" b="1" kern="1200" baseline="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 una excepción, ya que tienen dos acentos (uno en el adjetivo y otro en elemento compositivo-mente)</a:t>
                      </a:r>
                      <a:endParaRPr kumimoji="0" lang="es-ES" sz="1050" b="1" kern="1200" baseline="0" dirty="0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libri" pitchFamily="34" charset="0"/>
                        <a:ea typeface="+mn-ea"/>
                        <a:cs typeface="+mn-cs"/>
                      </a:endParaRPr>
                    </a:p>
                    <a:p>
                      <a:pPr algn="just"/>
                      <a:endParaRPr kumimoji="0" lang="es-ES" sz="1000" b="1" kern="1200" dirty="0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libri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kumimoji="0" lang="es-ES" sz="2400" b="1" kern="1200" dirty="0" smtClean="0">
                          <a:solidFill>
                            <a:schemeClr val="lt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 Ej.	     </a:t>
                      </a:r>
                    </a:p>
                    <a:p>
                      <a:pPr lvl="0"/>
                      <a:r>
                        <a:rPr kumimoji="0" lang="es-ES" sz="2400" b="1" kern="1200" dirty="0" smtClean="0">
                          <a:solidFill>
                            <a:schemeClr val="lt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      común</a:t>
                      </a:r>
                      <a:r>
                        <a:rPr kumimoji="0" lang="es-ES" sz="2400" b="1" kern="1200" baseline="0" dirty="0" smtClean="0">
                          <a:solidFill>
                            <a:schemeClr val="lt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s-ES" sz="2400" b="1" kern="1200" dirty="0" smtClean="0">
                          <a:solidFill>
                            <a:schemeClr val="lt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+ mente                     comúnmente</a:t>
                      </a:r>
                    </a:p>
                    <a:p>
                      <a:pPr lvl="0"/>
                      <a:r>
                        <a:rPr kumimoji="0" lang="es-ES" sz="2400" b="1" kern="1200" dirty="0" smtClean="0">
                          <a:solidFill>
                            <a:schemeClr val="lt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      ágil</a:t>
                      </a:r>
                      <a:r>
                        <a:rPr kumimoji="0" lang="es-ES" sz="2400" b="1" kern="1200" baseline="0" dirty="0" smtClean="0">
                          <a:solidFill>
                            <a:schemeClr val="lt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 + mente                           ágilmente</a:t>
                      </a:r>
                    </a:p>
                    <a:p>
                      <a:pPr lvl="0"/>
                      <a:r>
                        <a:rPr kumimoji="0" lang="es-ES" sz="2400" b="1" kern="1200" dirty="0" smtClean="0">
                          <a:solidFill>
                            <a:schemeClr val="lt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      tímida </a:t>
                      </a:r>
                      <a:r>
                        <a:rPr kumimoji="0" lang="es-ES" sz="2400" b="1" kern="1200" baseline="0" dirty="0" smtClean="0">
                          <a:solidFill>
                            <a:schemeClr val="lt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+ mente                     tímidamente</a:t>
                      </a:r>
                    </a:p>
                    <a:p>
                      <a:pPr lvl="0"/>
                      <a:r>
                        <a:rPr kumimoji="0" lang="es-ES" sz="2400" b="1" kern="1200" baseline="0" dirty="0" smtClean="0">
                          <a:solidFill>
                            <a:schemeClr val="lt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      fiel + mente                            fielmente</a:t>
                      </a:r>
                    </a:p>
                    <a:p>
                      <a:pPr lvl="0"/>
                      <a:r>
                        <a:rPr kumimoji="0" lang="es-ES" sz="2400" b="1" kern="1200" baseline="0" dirty="0" smtClean="0">
                          <a:solidFill>
                            <a:schemeClr val="lt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      soberana + mente                soberanamente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5" name="14 Flecha derecha"/>
          <p:cNvSpPr/>
          <p:nvPr/>
        </p:nvSpPr>
        <p:spPr>
          <a:xfrm>
            <a:off x="3214678" y="4929198"/>
            <a:ext cx="285752" cy="142876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15 Flecha derecha"/>
          <p:cNvSpPr/>
          <p:nvPr/>
        </p:nvSpPr>
        <p:spPr>
          <a:xfrm>
            <a:off x="3214678" y="5286388"/>
            <a:ext cx="285752" cy="142876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16 Flecha derecha"/>
          <p:cNvSpPr/>
          <p:nvPr/>
        </p:nvSpPr>
        <p:spPr>
          <a:xfrm>
            <a:off x="3214678" y="5643578"/>
            <a:ext cx="285752" cy="142876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17 Flecha derecha"/>
          <p:cNvSpPr/>
          <p:nvPr/>
        </p:nvSpPr>
        <p:spPr>
          <a:xfrm>
            <a:off x="3214678" y="6000768"/>
            <a:ext cx="285752" cy="142876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18 Flecha derecha"/>
          <p:cNvSpPr/>
          <p:nvPr/>
        </p:nvSpPr>
        <p:spPr>
          <a:xfrm>
            <a:off x="3214678" y="6357958"/>
            <a:ext cx="285752" cy="142876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21" name="20 Grupo"/>
          <p:cNvGrpSpPr/>
          <p:nvPr/>
        </p:nvGrpSpPr>
        <p:grpSpPr>
          <a:xfrm>
            <a:off x="2786050" y="1643050"/>
            <a:ext cx="4500594" cy="1214446"/>
            <a:chOff x="2786050" y="1643050"/>
            <a:chExt cx="4500594" cy="1214446"/>
          </a:xfrm>
        </p:grpSpPr>
        <p:sp>
          <p:nvSpPr>
            <p:cNvPr id="7" name="6 Flecha derecha"/>
            <p:cNvSpPr/>
            <p:nvPr/>
          </p:nvSpPr>
          <p:spPr>
            <a:xfrm>
              <a:off x="2786050" y="1643050"/>
              <a:ext cx="285752" cy="142876"/>
            </a:xfrm>
            <a:prstGeom prst="rightArrow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8" name="7 Flecha derecha"/>
            <p:cNvSpPr/>
            <p:nvPr/>
          </p:nvSpPr>
          <p:spPr>
            <a:xfrm>
              <a:off x="2786050" y="2000240"/>
              <a:ext cx="285752" cy="142876"/>
            </a:xfrm>
            <a:prstGeom prst="rightArrow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3" name="12 Flecha derecha"/>
            <p:cNvSpPr/>
            <p:nvPr/>
          </p:nvSpPr>
          <p:spPr>
            <a:xfrm>
              <a:off x="2786050" y="2357430"/>
              <a:ext cx="285752" cy="142876"/>
            </a:xfrm>
            <a:prstGeom prst="rightArrow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4" name="13 Flecha derecha"/>
            <p:cNvSpPr/>
            <p:nvPr/>
          </p:nvSpPr>
          <p:spPr>
            <a:xfrm>
              <a:off x="2786050" y="2714620"/>
              <a:ext cx="285752" cy="142876"/>
            </a:xfrm>
            <a:prstGeom prst="rightArrow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0" name="19 Flecha derecha"/>
            <p:cNvSpPr/>
            <p:nvPr/>
          </p:nvSpPr>
          <p:spPr>
            <a:xfrm>
              <a:off x="7000892" y="1714488"/>
              <a:ext cx="285752" cy="142876"/>
            </a:xfrm>
            <a:prstGeom prst="rightArrow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8 Tabla"/>
          <p:cNvGraphicFramePr>
            <a:graphicFrameLocks noGrp="1"/>
          </p:cNvGraphicFramePr>
          <p:nvPr/>
        </p:nvGraphicFramePr>
        <p:xfrm>
          <a:off x="214282" y="214290"/>
          <a:ext cx="8501134" cy="3169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501134"/>
              </a:tblGrid>
              <a:tr h="2928958">
                <a:tc>
                  <a:txBody>
                    <a:bodyPr/>
                    <a:lstStyle/>
                    <a:p>
                      <a:pPr algn="just"/>
                      <a:r>
                        <a:rPr kumimoji="0" lang="es-ES" sz="2400" b="1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 </a:t>
                      </a:r>
                      <a:r>
                        <a:rPr kumimoji="0" lang="es-ES" sz="2400" b="1" kern="1200" dirty="0" smtClean="0">
                          <a:solidFill>
                            <a:schemeClr val="bg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2. Acentuación de voces</a:t>
                      </a:r>
                      <a:r>
                        <a:rPr kumimoji="0" lang="es-ES" sz="2400" b="1" kern="1200" baseline="0" dirty="0" smtClean="0">
                          <a:solidFill>
                            <a:schemeClr val="bg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 y expresiones latinas: </a:t>
                      </a:r>
                      <a:r>
                        <a:rPr kumimoji="0" lang="es-ES" sz="2400" b="1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Las voces y expresiones latinas usadas en nuestra lengua se acentuarán de acuerdo a las reglas generales del español.</a:t>
                      </a:r>
                      <a:endParaRPr kumimoji="0" lang="es-ES" sz="1050" b="1" kern="1200" baseline="0" dirty="0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libri" pitchFamily="34" charset="0"/>
                        <a:ea typeface="+mn-ea"/>
                        <a:cs typeface="+mn-cs"/>
                      </a:endParaRPr>
                    </a:p>
                    <a:p>
                      <a:pPr algn="just"/>
                      <a:endParaRPr kumimoji="0" lang="es-ES" sz="1000" b="1" kern="1200" dirty="0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libri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kumimoji="0" lang="es-ES" sz="2400" b="1" kern="1200" dirty="0" smtClean="0">
                          <a:solidFill>
                            <a:schemeClr val="lt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 Ej.	     </a:t>
                      </a:r>
                    </a:p>
                    <a:p>
                      <a:pPr lvl="0"/>
                      <a:r>
                        <a:rPr kumimoji="0" lang="es-ES" sz="2400" b="1" kern="1200" dirty="0" smtClean="0">
                          <a:solidFill>
                            <a:schemeClr val="lt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      ítem                                              currículum</a:t>
                      </a:r>
                    </a:p>
                    <a:p>
                      <a:pPr lvl="0"/>
                      <a:r>
                        <a:rPr kumimoji="0" lang="es-ES" sz="2400" b="1" kern="1200" dirty="0" smtClean="0">
                          <a:solidFill>
                            <a:schemeClr val="lt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      quórum                                        déficit</a:t>
                      </a:r>
                    </a:p>
                    <a:p>
                      <a:pPr lvl="0"/>
                      <a:r>
                        <a:rPr kumimoji="0" lang="es-ES" sz="2400" b="1" kern="1200" dirty="0" smtClean="0">
                          <a:solidFill>
                            <a:schemeClr val="lt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      hábeas corpus                            vox</a:t>
                      </a:r>
                      <a:r>
                        <a:rPr kumimoji="0" lang="es-ES" sz="2400" b="1" kern="1200" baseline="0" dirty="0" smtClean="0">
                          <a:solidFill>
                            <a:schemeClr val="lt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 pópuli</a:t>
                      </a:r>
                    </a:p>
                    <a:p>
                      <a:pPr lvl="0"/>
                      <a:r>
                        <a:rPr kumimoji="0" lang="es-ES" sz="2400" b="1" kern="1200" baseline="0" dirty="0" smtClean="0">
                          <a:solidFill>
                            <a:schemeClr val="lt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      alma máter                                  ave fénix </a:t>
                      </a:r>
                      <a:endParaRPr kumimoji="0" lang="es-ES" sz="2400" b="1" kern="1200" dirty="0" smtClean="0">
                        <a:solidFill>
                          <a:schemeClr val="lt1"/>
                        </a:solidFill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0" name="9 Tabla"/>
          <p:cNvGraphicFramePr>
            <a:graphicFrameLocks noGrp="1"/>
          </p:cNvGraphicFramePr>
          <p:nvPr/>
        </p:nvGraphicFramePr>
        <p:xfrm>
          <a:off x="214282" y="3357562"/>
          <a:ext cx="8501134" cy="32861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501134"/>
              </a:tblGrid>
              <a:tr h="3286125">
                <a:tc>
                  <a:txBody>
                    <a:bodyPr/>
                    <a:lstStyle/>
                    <a:p>
                      <a:pPr algn="just"/>
                      <a:r>
                        <a:rPr kumimoji="0" lang="es-ES" sz="2400" b="1" kern="1200" dirty="0" smtClean="0">
                          <a:solidFill>
                            <a:schemeClr val="bg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3. Acentuación de palabras extranjeras</a:t>
                      </a:r>
                      <a:r>
                        <a:rPr kumimoji="0" lang="es-ES" sz="2400" b="1" kern="1200" baseline="0" dirty="0" smtClean="0">
                          <a:solidFill>
                            <a:schemeClr val="bg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: </a:t>
                      </a:r>
                      <a:r>
                        <a:rPr kumimoji="0" lang="es-ES" sz="2400" b="1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Las palabras extranjeras adaptadas</a:t>
                      </a:r>
                      <a:r>
                        <a:rPr kumimoji="0" lang="es-ES" sz="2400" b="1" kern="1200" baseline="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 al español deben seguir las normas generales de su acentuación.</a:t>
                      </a:r>
                      <a:endParaRPr kumimoji="0" lang="es-ES" sz="1050" b="1" kern="1200" baseline="0" dirty="0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libri" pitchFamily="34" charset="0"/>
                        <a:ea typeface="+mn-ea"/>
                        <a:cs typeface="+mn-cs"/>
                      </a:endParaRPr>
                    </a:p>
                    <a:p>
                      <a:pPr algn="just"/>
                      <a:endParaRPr kumimoji="0" lang="es-ES" sz="1000" b="1" kern="1200" dirty="0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libri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kumimoji="0" lang="es-ES" sz="2400" b="1" kern="1200" dirty="0" smtClean="0">
                          <a:solidFill>
                            <a:schemeClr val="lt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 Ej.	     </a:t>
                      </a:r>
                    </a:p>
                    <a:p>
                      <a:pPr lvl="0"/>
                      <a:r>
                        <a:rPr kumimoji="0" lang="es-ES" sz="2400" b="1" kern="1200" dirty="0" smtClean="0">
                          <a:solidFill>
                            <a:schemeClr val="lt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      bidé           (del </a:t>
                      </a:r>
                      <a:r>
                        <a:rPr kumimoji="0" lang="es-ES" sz="2400" b="1" kern="1200" dirty="0" err="1" smtClean="0">
                          <a:solidFill>
                            <a:schemeClr val="lt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fr.</a:t>
                      </a:r>
                      <a:r>
                        <a:rPr kumimoji="0" lang="es-ES" sz="2400" b="1" kern="1200" dirty="0" smtClean="0">
                          <a:solidFill>
                            <a:schemeClr val="lt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 bidet)               paparazi     (del </a:t>
                      </a:r>
                      <a:r>
                        <a:rPr kumimoji="0" lang="es-ES" sz="2400" b="1" kern="1200" dirty="0" err="1" smtClean="0">
                          <a:solidFill>
                            <a:schemeClr val="lt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ital</a:t>
                      </a:r>
                      <a:r>
                        <a:rPr kumimoji="0" lang="es-ES" sz="2400" b="1" kern="1200" dirty="0" smtClean="0">
                          <a:solidFill>
                            <a:schemeClr val="lt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. paparazzi)</a:t>
                      </a:r>
                    </a:p>
                    <a:p>
                      <a:pPr lvl="0"/>
                      <a:r>
                        <a:rPr kumimoji="0" lang="es-ES" sz="2400" b="1" kern="1200" dirty="0" smtClean="0">
                          <a:solidFill>
                            <a:schemeClr val="lt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      béisbol</a:t>
                      </a:r>
                      <a:r>
                        <a:rPr kumimoji="0" lang="es-ES" sz="2400" b="1" kern="1200" baseline="0" dirty="0" smtClean="0">
                          <a:solidFill>
                            <a:schemeClr val="lt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     (del </a:t>
                      </a:r>
                      <a:r>
                        <a:rPr kumimoji="0" lang="es-ES" sz="2400" b="1" kern="1200" baseline="0" dirty="0" err="1" smtClean="0">
                          <a:solidFill>
                            <a:schemeClr val="lt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ing.</a:t>
                      </a:r>
                      <a:r>
                        <a:rPr kumimoji="0" lang="es-ES" sz="2400" b="1" kern="1200" baseline="0" dirty="0" smtClean="0">
                          <a:solidFill>
                            <a:schemeClr val="lt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s-ES" sz="2400" b="1" kern="1200" baseline="0" dirty="0" err="1" smtClean="0">
                          <a:solidFill>
                            <a:schemeClr val="lt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baseball</a:t>
                      </a:r>
                      <a:r>
                        <a:rPr kumimoji="0" lang="es-ES" sz="2400" b="1" kern="1200" baseline="0" dirty="0" smtClean="0">
                          <a:solidFill>
                            <a:schemeClr val="lt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)      </a:t>
                      </a:r>
                      <a:r>
                        <a:rPr kumimoji="0" lang="es-ES" sz="2400" b="1" kern="1200" baseline="0" dirty="0" err="1" smtClean="0">
                          <a:solidFill>
                            <a:schemeClr val="lt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cátering</a:t>
                      </a:r>
                      <a:r>
                        <a:rPr kumimoji="0" lang="es-ES" sz="2400" b="1" kern="1200" baseline="0" dirty="0" smtClean="0">
                          <a:solidFill>
                            <a:schemeClr val="lt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      (del </a:t>
                      </a:r>
                      <a:r>
                        <a:rPr kumimoji="0" lang="es-ES" sz="2400" b="1" kern="1200" baseline="0" dirty="0" err="1" smtClean="0">
                          <a:solidFill>
                            <a:schemeClr val="lt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ing.</a:t>
                      </a:r>
                      <a:r>
                        <a:rPr kumimoji="0" lang="es-ES" sz="2400" b="1" kern="1200" baseline="0" dirty="0" smtClean="0">
                          <a:solidFill>
                            <a:schemeClr val="lt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 catering)</a:t>
                      </a:r>
                    </a:p>
                    <a:p>
                      <a:pPr lvl="0"/>
                      <a:r>
                        <a:rPr kumimoji="0" lang="es-ES" sz="2400" b="1" kern="1200" dirty="0" smtClean="0">
                          <a:solidFill>
                            <a:schemeClr val="lt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      géiser</a:t>
                      </a:r>
                      <a:r>
                        <a:rPr kumimoji="0" lang="es-ES" sz="2400" b="1" kern="1200" baseline="0" dirty="0" smtClean="0">
                          <a:solidFill>
                            <a:schemeClr val="lt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        (del </a:t>
                      </a:r>
                      <a:r>
                        <a:rPr kumimoji="0" lang="es-ES" sz="2400" b="1" kern="1200" baseline="0" dirty="0" err="1" smtClean="0">
                          <a:solidFill>
                            <a:schemeClr val="lt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ing.</a:t>
                      </a:r>
                      <a:r>
                        <a:rPr kumimoji="0" lang="es-ES" sz="2400" b="1" kern="1200" baseline="0" dirty="0" smtClean="0">
                          <a:solidFill>
                            <a:schemeClr val="lt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s-ES" sz="2400" b="1" kern="1200" baseline="0" dirty="0" err="1" smtClean="0">
                          <a:solidFill>
                            <a:schemeClr val="lt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geyser</a:t>
                      </a:r>
                      <a:r>
                        <a:rPr kumimoji="0" lang="es-ES" sz="2400" b="1" kern="1200" baseline="0" dirty="0" smtClean="0">
                          <a:solidFill>
                            <a:schemeClr val="lt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)         kétchup      (del </a:t>
                      </a:r>
                      <a:r>
                        <a:rPr kumimoji="0" lang="es-ES" sz="2400" b="1" kern="1200" baseline="0" dirty="0" err="1" smtClean="0">
                          <a:solidFill>
                            <a:schemeClr val="lt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ing.</a:t>
                      </a:r>
                      <a:r>
                        <a:rPr kumimoji="0" lang="es-ES" sz="2400" b="1" kern="1200" baseline="0" dirty="0" smtClean="0">
                          <a:solidFill>
                            <a:schemeClr val="lt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s-ES" sz="2400" b="1" kern="1200" baseline="0" dirty="0" err="1" smtClean="0">
                          <a:solidFill>
                            <a:schemeClr val="lt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ketchup</a:t>
                      </a:r>
                      <a:r>
                        <a:rPr kumimoji="0" lang="es-ES" sz="2400" b="1" kern="1200" baseline="0" dirty="0" smtClean="0">
                          <a:solidFill>
                            <a:schemeClr val="lt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lvl="0"/>
                      <a:r>
                        <a:rPr kumimoji="0" lang="es-ES" sz="2400" b="1" kern="1200" baseline="0" dirty="0" smtClean="0">
                          <a:solidFill>
                            <a:schemeClr val="lt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      vodka        (del ruso </a:t>
                      </a:r>
                      <a:r>
                        <a:rPr kumimoji="0" lang="es-ES" sz="2400" b="1" kern="1200" baseline="0" dirty="0" err="1" smtClean="0">
                          <a:solidFill>
                            <a:schemeClr val="lt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wodka</a:t>
                      </a:r>
                      <a:r>
                        <a:rPr kumimoji="0" lang="es-ES" sz="2400" b="1" kern="1200" baseline="0" dirty="0" smtClean="0">
                          <a:solidFill>
                            <a:schemeClr val="lt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)       baguete      (del </a:t>
                      </a:r>
                      <a:r>
                        <a:rPr kumimoji="0" lang="es-ES" sz="2400" b="1" kern="1200" baseline="0" dirty="0" err="1" smtClean="0">
                          <a:solidFill>
                            <a:schemeClr val="lt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fr.</a:t>
                      </a:r>
                      <a:r>
                        <a:rPr kumimoji="0" lang="es-ES" sz="2400" b="1" kern="1200" baseline="0" dirty="0" smtClean="0">
                          <a:solidFill>
                            <a:schemeClr val="lt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 baguette)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irador">
  <a:themeElements>
    <a:clrScheme name="Mirador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Mirador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Mirador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Mirador">
    <a:dk1>
      <a:sysClr val="windowText" lastClr="000000"/>
    </a:dk1>
    <a:lt1>
      <a:sysClr val="window" lastClr="FFFFFF"/>
    </a:lt1>
    <a:dk2>
      <a:srgbClr val="575F6D"/>
    </a:dk2>
    <a:lt2>
      <a:srgbClr val="FFF39D"/>
    </a:lt2>
    <a:accent1>
      <a:srgbClr val="FE8637"/>
    </a:accent1>
    <a:accent2>
      <a:srgbClr val="7598D9"/>
    </a:accent2>
    <a:accent3>
      <a:srgbClr val="B32C16"/>
    </a:accent3>
    <a:accent4>
      <a:srgbClr val="F5CD2D"/>
    </a:accent4>
    <a:accent5>
      <a:srgbClr val="AEBAD5"/>
    </a:accent5>
    <a:accent6>
      <a:srgbClr val="777C84"/>
    </a:accent6>
    <a:hlink>
      <a:srgbClr val="D2611C"/>
    </a:hlink>
    <a:folHlink>
      <a:srgbClr val="3B435B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353</TotalTime>
  <Words>154</Words>
  <Application>Microsoft Office PowerPoint</Application>
  <PresentationFormat>Presentación en pantalla (4:3)</PresentationFormat>
  <Paragraphs>98</Paragraphs>
  <Slides>5</Slides>
  <Notes>3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11" baseType="lpstr">
      <vt:lpstr>Arial</vt:lpstr>
      <vt:lpstr>Century Schoolbook</vt:lpstr>
      <vt:lpstr>Wingdings</vt:lpstr>
      <vt:lpstr>Wingdings 2</vt:lpstr>
      <vt:lpstr>Calibri</vt:lpstr>
      <vt:lpstr>Mirador</vt:lpstr>
      <vt:lpstr>Diapositiva 1</vt:lpstr>
      <vt:lpstr>CASOS ESPECIALES DE  ACENTUACIÓN</vt:lpstr>
      <vt:lpstr>Diapositiva 3</vt:lpstr>
      <vt:lpstr>Diapositiva 4</vt:lpstr>
      <vt:lpstr>Diapositiva 5</vt:lpstr>
    </vt:vector>
  </TitlesOfParts>
  <Company>Orlanz@p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TILDE EN DIPTONGOS Y TRIPTONGOS</dc:title>
  <dc:creator>Orlando Zapata</dc:creator>
  <cp:lastModifiedBy>Orlando Zapata</cp:lastModifiedBy>
  <cp:revision>7</cp:revision>
  <dcterms:created xsi:type="dcterms:W3CDTF">2010-03-30T05:44:10Z</dcterms:created>
  <dcterms:modified xsi:type="dcterms:W3CDTF">2010-04-13T07:27:38Z</dcterms:modified>
</cp:coreProperties>
</file>